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347" r:id="rId3"/>
    <p:sldId id="348" r:id="rId4"/>
    <p:sldId id="322" r:id="rId5"/>
    <p:sldId id="333" r:id="rId6"/>
    <p:sldId id="350" r:id="rId7"/>
    <p:sldId id="334" r:id="rId8"/>
    <p:sldId id="351" r:id="rId9"/>
    <p:sldId id="352" r:id="rId10"/>
    <p:sldId id="353" r:id="rId11"/>
    <p:sldId id="344" r:id="rId12"/>
    <p:sldId id="338" r:id="rId13"/>
    <p:sldId id="339" r:id="rId14"/>
    <p:sldId id="354" r:id="rId15"/>
    <p:sldId id="306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 ZHAO 赵博" initials="博赵" lastIdx="1" clrIdx="0">
    <p:extLst>
      <p:ext uri="{19B8F6BF-5375-455C-9EA6-DF929625EA0E}">
        <p15:presenceInfo xmlns:p15="http://schemas.microsoft.com/office/powerpoint/2012/main" userId="S::zhaobo@westlake.edu.cn::9c8f9bad-b3d9-40bb-9d86-60b1556e826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990"/>
    <a:srgbClr val="CF6C52"/>
    <a:srgbClr val="F28F04"/>
    <a:srgbClr val="6D98A5"/>
    <a:srgbClr val="00498E"/>
    <a:srgbClr val="EC614A"/>
    <a:srgbClr val="F29615"/>
    <a:srgbClr val="FFFFFF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597" autoAdjust="0"/>
  </p:normalViewPr>
  <p:slideViewPr>
    <p:cSldViewPr snapToGrid="0">
      <p:cViewPr>
        <p:scale>
          <a:sx n="75" d="100"/>
          <a:sy n="75" d="100"/>
        </p:scale>
        <p:origin x="252" y="45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wmf>
</file>

<file path=ppt/media/image10.wmf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9.png>
</file>

<file path=ppt/media/image2.png>
</file>

<file path=ppt/media/image20.wmf>
</file>

<file path=ppt/media/image21.png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png>
</file>

<file path=ppt/media/image33.png>
</file>

<file path=ppt/media/image34.png>
</file>

<file path=ppt/media/image35.png>
</file>

<file path=ppt/media/image36.png>
</file>

<file path=ppt/media/image37.wmf>
</file>

<file path=ppt/media/image38.gif>
</file>

<file path=ppt/media/image39.gi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png>
</file>

<file path=ppt/media/image48.png>
</file>

<file path=ppt/media/image49.wmf>
</file>

<file path=ppt/media/image5.wmf>
</file>

<file path=ppt/media/image50.gif>
</file>

<file path=ppt/media/image51.gif>
</file>

<file path=ppt/media/image52.png>
</file>

<file path=ppt/media/image53.wmf>
</file>

<file path=ppt/media/image54.wmf>
</file>

<file path=ppt/media/image55.wmf>
</file>

<file path=ppt/media/image56.wmf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EECEA-7067-47F2-A7D7-6EEE413791BC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839F2-88FA-44CF-A6E4-495772DC7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764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2049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844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51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7692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264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95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U(1)×SU(2)</a:t>
            </a:r>
            <a:r>
              <a:rPr lang="zh-CN" altLang="en-US" dirty="0"/>
              <a:t> </a:t>
            </a:r>
            <a:r>
              <a:rPr lang="en-US" altLang="zh-CN" dirty="0"/>
              <a:t>gauge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82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153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476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102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422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192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839F2-88FA-44CF-A6E4-495772DC7CD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153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1509F-A26E-A950-4EAC-850DDE1F5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F7A42DF-083E-E1F2-89A7-E7E1C45036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068C98-0B8B-811B-5B0E-AD281BEF5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6F12-B521-4E18-83E2-A9CD2678C444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B28F9C-3D48-B337-59B0-C4A090596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F07D31-84E7-5D24-89AA-13313886A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3318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A73EC7-45FB-06A8-85B5-69E6F8809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418B3E1-81DC-C5EF-7802-D055DCE2C5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31EC7-6BF7-DDDC-7E8D-52BE1DFF5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A757D-8D74-4E3D-A1CA-3612D9650E14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848336-A8C8-A272-D1A4-CFE58D4DB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BD7452-12BE-74A7-B3E5-8301F48AD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9311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0ED952-3972-9F75-0B1C-8AF5C6C83B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4B8096B-7241-EC2A-7D3C-ECF1068F58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DDED8B-C1DB-0A0E-661F-786681BE3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DF72C-14C4-49B6-AFA2-F9FB3F2C2E36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8968DE-8C1B-79BB-6084-E1841FE65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97BA75-EB8D-28EC-E6BB-94F3A6EA0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2722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3FBDB-1341-6E17-71CA-A68E245DB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0A0204-CC70-EE1F-3323-BADE59F10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A2EB61-38ED-C3F0-E707-D44846394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D349-2378-4B76-99C1-A4A9C2EA0521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BB6463-7B97-2FF9-004D-9BBEF4558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B5B4BD-4BCD-EA64-9187-CAF68AE63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0534" y="6412108"/>
            <a:ext cx="2743200" cy="365125"/>
          </a:xfrm>
        </p:spPr>
        <p:txBody>
          <a:bodyPr/>
          <a:lstStyle>
            <a:lvl1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1FCEF93-EE0A-D443-9682-CB35D4BF8C9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5719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4EE018-B80D-D609-C5ED-42D5AEFA5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9849C1-B72A-4286-03D1-DB1CEBEFA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C8E449-A3D8-0FF6-FCF7-C861AEA3D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D4BC-8457-4D07-B7E9-F09C7B782F91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A5ABC6-BE0C-81C5-1358-094A5C4D7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3E7D89-57F3-7AF8-B457-179002CF8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7827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70A6CB-096B-D9B2-C2F1-09E6D6C56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D4088E-EE70-DCA6-012D-1F2A88E837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9A6728B-DB8A-BE55-BB32-6A47FE372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F90084-7871-69F4-C206-25B7E69C6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200F-673C-4067-8755-0F6DAB5848FB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179729-6E0F-53FA-2CE5-B4E15C195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C9C589-ADDC-2A2D-EC85-2BAA2A132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3879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B38F1B-A04E-528F-9B2F-9B567A31A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368ABBB-516E-9DD3-9A8B-1062AE0F3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CC7CE64-47F8-6635-C40D-ACD277854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0FAF183-9131-4633-6714-C3900551AB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B937AB9-F17E-637B-2DFC-B82634FB7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E196166-9D82-E655-61C7-3A87CAE4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369E5-C9FB-4F72-8AFE-72A2553C7B6D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B53962D-7BAA-6913-E6FD-42F26FB60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5FE41B7-47ED-860E-9288-B32E7238F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3386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B7111-A259-EAEA-28B8-9312028C4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EADBC35-1D2C-3064-761C-16A765B93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1CCB-3049-4575-9CEF-3C150A5BD6FD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A9B60C6-756E-D9ED-1511-58A434C8E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F169A39-F8ED-45A3-9E3A-714A42FB4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8800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8026A53-D77A-258C-32B8-55F267C53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3EA8-2C80-41A9-8FB2-4D4604F8BA7B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233DB50-7D12-1AA9-19D4-9A975724C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351D18-019F-A78E-1D64-D126FBAE6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953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0B7228-B337-BBD9-FA4C-3E6E10387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E51B97-A0BB-A72F-A3DB-F1EC233BC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74ED511-DF88-2F53-C8AC-B1BE08AC50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C45C8E-5A2F-9915-6B9F-9D0D196F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69BBD-4D26-4246-85B9-4F8451760E5F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B011AA-02F8-462B-4C7E-4AE2DD07C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D2528B-760A-F42E-D378-336C4C05E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2521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FC93D0-E0E4-27FC-EAEE-A0AF6EFBD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82F69FE-33F0-E87F-A2B9-C0CFDFD0C8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A188D4-00F0-F2BC-EC61-55F21067D7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52CB8DE-D67A-5AFC-B34E-5CB501A95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224C3-DC60-418F-99F9-B4E8E63A0540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4E3F47-1B19-41DA-22B0-D32601E3C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5A23FA-721B-AE21-B908-21809D1F5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9529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E0C9992-5D69-9267-C6DC-9FD4E792A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C99854-7233-7E8D-BCC5-A7E3E5DE3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19EAE5-83B7-A378-E9BB-D972086E0E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375A32-8BD0-4524-A536-390C81FD516F}" type="datetime1">
              <a:rPr kumimoji="1" lang="zh-CN" altLang="en-US" smtClean="0"/>
              <a:t>2024/9/21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BFB4EA-35B1-5062-A948-2A1896959F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C5671A-FB4C-2868-1692-2BA9C13291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8112" y="63620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1FCEF93-EE0A-D443-9682-CB35D4BF8C9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693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0.bin"/><Relationship Id="rId13" Type="http://schemas.openxmlformats.org/officeDocument/2006/relationships/image" Target="../media/image46.wmf"/><Relationship Id="rId3" Type="http://schemas.openxmlformats.org/officeDocument/2006/relationships/image" Target="../media/image2.png"/><Relationship Id="rId7" Type="http://schemas.openxmlformats.org/officeDocument/2006/relationships/image" Target="../media/image43.wmf"/><Relationship Id="rId12" Type="http://schemas.openxmlformats.org/officeDocument/2006/relationships/oleObject" Target="../embeddings/oleObject32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9.bin"/><Relationship Id="rId11" Type="http://schemas.openxmlformats.org/officeDocument/2006/relationships/image" Target="../media/image45.wmf"/><Relationship Id="rId5" Type="http://schemas.openxmlformats.org/officeDocument/2006/relationships/image" Target="../media/image42.wmf"/><Relationship Id="rId10" Type="http://schemas.openxmlformats.org/officeDocument/2006/relationships/oleObject" Target="../embeddings/oleObject31.bin"/><Relationship Id="rId4" Type="http://schemas.openxmlformats.org/officeDocument/2006/relationships/oleObject" Target="../embeddings/oleObject28.bin"/><Relationship Id="rId9" Type="http://schemas.openxmlformats.org/officeDocument/2006/relationships/image" Target="../media/image44.wmf"/><Relationship Id="rId14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wmf"/><Relationship Id="rId5" Type="http://schemas.openxmlformats.org/officeDocument/2006/relationships/oleObject" Target="../embeddings/oleObject33.bin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wmf"/><Relationship Id="rId13" Type="http://schemas.openxmlformats.org/officeDocument/2006/relationships/oleObject" Target="../embeddings/oleObject37.bin"/><Relationship Id="rId3" Type="http://schemas.openxmlformats.org/officeDocument/2006/relationships/image" Target="../media/image2.png"/><Relationship Id="rId7" Type="http://schemas.openxmlformats.org/officeDocument/2006/relationships/oleObject" Target="../embeddings/oleObject34.bin"/><Relationship Id="rId12" Type="http://schemas.openxmlformats.org/officeDocument/2006/relationships/image" Target="../media/image55.w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11" Type="http://schemas.openxmlformats.org/officeDocument/2006/relationships/oleObject" Target="../embeddings/oleObject36.bin"/><Relationship Id="rId5" Type="http://schemas.openxmlformats.org/officeDocument/2006/relationships/image" Target="../media/image51.gif"/><Relationship Id="rId15" Type="http://schemas.openxmlformats.org/officeDocument/2006/relationships/image" Target="../media/image57.png"/><Relationship Id="rId10" Type="http://schemas.openxmlformats.org/officeDocument/2006/relationships/image" Target="../media/image54.wmf"/><Relationship Id="rId4" Type="http://schemas.openxmlformats.org/officeDocument/2006/relationships/image" Target="../media/image50.gif"/><Relationship Id="rId9" Type="http://schemas.openxmlformats.org/officeDocument/2006/relationships/oleObject" Target="../embeddings/oleObject35.bin"/><Relationship Id="rId14" Type="http://schemas.openxmlformats.org/officeDocument/2006/relationships/image" Target="../media/image56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gif"/><Relationship Id="rId3" Type="http://schemas.openxmlformats.org/officeDocument/2006/relationships/image" Target="../media/image2.png"/><Relationship Id="rId7" Type="http://schemas.openxmlformats.org/officeDocument/2006/relationships/image" Target="../media/image5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gif"/><Relationship Id="rId5" Type="http://schemas.openxmlformats.org/officeDocument/2006/relationships/image" Target="../media/image34.png"/><Relationship Id="rId10" Type="http://schemas.openxmlformats.org/officeDocument/2006/relationships/image" Target="../media/image61.png"/><Relationship Id="rId4" Type="http://schemas.openxmlformats.org/officeDocument/2006/relationships/image" Target="../media/image13.png"/><Relationship Id="rId9" Type="http://schemas.openxmlformats.org/officeDocument/2006/relationships/image" Target="../media/image6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wmf"/><Relationship Id="rId3" Type="http://schemas.openxmlformats.org/officeDocument/2006/relationships/image" Target="../media/image2.png"/><Relationship Id="rId7" Type="http://schemas.openxmlformats.org/officeDocument/2006/relationships/oleObject" Target="../embeddings/oleObject3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image" Target="../media/image2.png"/><Relationship Id="rId7" Type="http://schemas.openxmlformats.org/officeDocument/2006/relationships/image" Target="../media/image8.wmf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.bin"/><Relationship Id="rId11" Type="http://schemas.openxmlformats.org/officeDocument/2006/relationships/image" Target="../media/image10.wmf"/><Relationship Id="rId5" Type="http://schemas.openxmlformats.org/officeDocument/2006/relationships/image" Target="../media/image7.wmf"/><Relationship Id="rId10" Type="http://schemas.openxmlformats.org/officeDocument/2006/relationships/oleObject" Target="../embeddings/oleObject7.bin"/><Relationship Id="rId4" Type="http://schemas.openxmlformats.org/officeDocument/2006/relationships/oleObject" Target="../embeddings/oleObject4.bin"/><Relationship Id="rId9" Type="http://schemas.openxmlformats.org/officeDocument/2006/relationships/image" Target="../media/image9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image" Target="../media/image12.png"/><Relationship Id="rId7" Type="http://schemas.openxmlformats.org/officeDocument/2006/relationships/oleObject" Target="../embeddings/oleObject5.bin"/><Relationship Id="rId12" Type="http://schemas.openxmlformats.org/officeDocument/2006/relationships/image" Target="../media/image10.w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wmf"/><Relationship Id="rId11" Type="http://schemas.openxmlformats.org/officeDocument/2006/relationships/oleObject" Target="../embeddings/oleObject7.bin"/><Relationship Id="rId5" Type="http://schemas.openxmlformats.org/officeDocument/2006/relationships/oleObject" Target="../embeddings/oleObject4.bin"/><Relationship Id="rId10" Type="http://schemas.openxmlformats.org/officeDocument/2006/relationships/image" Target="../media/image9.wmf"/><Relationship Id="rId4" Type="http://schemas.openxmlformats.org/officeDocument/2006/relationships/image" Target="../media/image2.png"/><Relationship Id="rId9" Type="http://schemas.openxmlformats.org/officeDocument/2006/relationships/oleObject" Target="../embeddings/oleObject6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13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12" Type="http://schemas.openxmlformats.org/officeDocument/2006/relationships/image" Target="../media/image20.w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8.bin"/><Relationship Id="rId15" Type="http://schemas.openxmlformats.org/officeDocument/2006/relationships/image" Target="../media/image22.emf"/><Relationship Id="rId10" Type="http://schemas.openxmlformats.org/officeDocument/2006/relationships/image" Target="../media/image19.png"/><Relationship Id="rId4" Type="http://schemas.openxmlformats.org/officeDocument/2006/relationships/image" Target="../media/image15.png"/><Relationship Id="rId9" Type="http://schemas.openxmlformats.org/officeDocument/2006/relationships/image" Target="../media/image18.emf"/><Relationship Id="rId14" Type="http://schemas.openxmlformats.org/officeDocument/2006/relationships/oleObject" Target="../embeddings/oleObject11.bin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16.bin"/><Relationship Id="rId18" Type="http://schemas.openxmlformats.org/officeDocument/2006/relationships/image" Target="../media/image19.png"/><Relationship Id="rId26" Type="http://schemas.openxmlformats.org/officeDocument/2006/relationships/oleObject" Target="../embeddings/oleObject23.bin"/><Relationship Id="rId21" Type="http://schemas.openxmlformats.org/officeDocument/2006/relationships/image" Target="../media/image21.png"/><Relationship Id="rId34" Type="http://schemas.openxmlformats.org/officeDocument/2006/relationships/oleObject" Target="../embeddings/oleObject11.bin"/><Relationship Id="rId7" Type="http://schemas.openxmlformats.org/officeDocument/2006/relationships/oleObject" Target="../embeddings/oleObject13.bin"/><Relationship Id="rId12" Type="http://schemas.openxmlformats.org/officeDocument/2006/relationships/image" Target="../media/image26.wmf"/><Relationship Id="rId17" Type="http://schemas.openxmlformats.org/officeDocument/2006/relationships/oleObject" Target="../embeddings/oleObject18.bin"/><Relationship Id="rId25" Type="http://schemas.openxmlformats.org/officeDocument/2006/relationships/image" Target="../media/image29.wmf"/><Relationship Id="rId3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6" Type="http://schemas.openxmlformats.org/officeDocument/2006/relationships/oleObject" Target="../embeddings/oleObject17.bin"/><Relationship Id="rId20" Type="http://schemas.openxmlformats.org/officeDocument/2006/relationships/oleObject" Target="../embeddings/oleObject20.bin"/><Relationship Id="rId29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oleObject" Target="../embeddings/oleObject15.bin"/><Relationship Id="rId24" Type="http://schemas.openxmlformats.org/officeDocument/2006/relationships/oleObject" Target="../embeddings/oleObject22.bin"/><Relationship Id="rId32" Type="http://schemas.openxmlformats.org/officeDocument/2006/relationships/oleObject" Target="../embeddings/oleObject8.bin"/><Relationship Id="rId37" Type="http://schemas.openxmlformats.org/officeDocument/2006/relationships/image" Target="../media/image31.wmf"/><Relationship Id="rId5" Type="http://schemas.openxmlformats.org/officeDocument/2006/relationships/image" Target="../media/image2.png"/><Relationship Id="rId15" Type="http://schemas.openxmlformats.org/officeDocument/2006/relationships/image" Target="../media/image15.png"/><Relationship Id="rId23" Type="http://schemas.openxmlformats.org/officeDocument/2006/relationships/image" Target="../media/image28.wmf"/><Relationship Id="rId28" Type="http://schemas.openxmlformats.org/officeDocument/2006/relationships/oleObject" Target="../embeddings/oleObject9.bin"/><Relationship Id="rId36" Type="http://schemas.openxmlformats.org/officeDocument/2006/relationships/oleObject" Target="../embeddings/oleObject24.bin"/><Relationship Id="rId10" Type="http://schemas.openxmlformats.org/officeDocument/2006/relationships/image" Target="../media/image25.wmf"/><Relationship Id="rId19" Type="http://schemas.openxmlformats.org/officeDocument/2006/relationships/oleObject" Target="../embeddings/oleObject19.bin"/><Relationship Id="rId31" Type="http://schemas.openxmlformats.org/officeDocument/2006/relationships/image" Target="../media/image20.wmf"/><Relationship Id="rId4" Type="http://schemas.openxmlformats.org/officeDocument/2006/relationships/image" Target="../media/image23.wmf"/><Relationship Id="rId9" Type="http://schemas.openxmlformats.org/officeDocument/2006/relationships/oleObject" Target="../embeddings/oleObject14.bin"/><Relationship Id="rId14" Type="http://schemas.openxmlformats.org/officeDocument/2006/relationships/image" Target="../media/image27.wmf"/><Relationship Id="rId22" Type="http://schemas.openxmlformats.org/officeDocument/2006/relationships/oleObject" Target="../embeddings/oleObject21.bin"/><Relationship Id="rId27" Type="http://schemas.openxmlformats.org/officeDocument/2006/relationships/image" Target="../media/image30.wmf"/><Relationship Id="rId30" Type="http://schemas.openxmlformats.org/officeDocument/2006/relationships/oleObject" Target="../embeddings/oleObject10.bin"/><Relationship Id="rId35" Type="http://schemas.openxmlformats.org/officeDocument/2006/relationships/image" Target="../media/image22.emf"/><Relationship Id="rId8" Type="http://schemas.openxmlformats.org/officeDocument/2006/relationships/image" Target="../media/image24.wmf"/><Relationship Id="rId3" Type="http://schemas.openxmlformats.org/officeDocument/2006/relationships/oleObject" Target="../embeddings/oleObject12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12" Type="http://schemas.openxmlformats.org/officeDocument/2006/relationships/image" Target="../media/image37.w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oleObject" Target="../embeddings/oleObject25.bin"/><Relationship Id="rId5" Type="http://schemas.openxmlformats.org/officeDocument/2006/relationships/image" Target="../media/image32.png"/><Relationship Id="rId10" Type="http://schemas.openxmlformats.org/officeDocument/2006/relationships/image" Target="../media/image36.png"/><Relationship Id="rId4" Type="http://schemas.openxmlformats.org/officeDocument/2006/relationships/image" Target="../media/image14.png"/><Relationship Id="rId9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6.bin"/><Relationship Id="rId3" Type="http://schemas.openxmlformats.org/officeDocument/2006/relationships/image" Target="../media/image2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gif"/><Relationship Id="rId11" Type="http://schemas.openxmlformats.org/officeDocument/2006/relationships/image" Target="../media/image41.wmf"/><Relationship Id="rId5" Type="http://schemas.openxmlformats.org/officeDocument/2006/relationships/image" Target="../media/image34.png"/><Relationship Id="rId10" Type="http://schemas.openxmlformats.org/officeDocument/2006/relationships/oleObject" Target="../embeddings/oleObject27.bin"/><Relationship Id="rId4" Type="http://schemas.openxmlformats.org/officeDocument/2006/relationships/image" Target="../media/image38.gif"/><Relationship Id="rId9" Type="http://schemas.openxmlformats.org/officeDocument/2006/relationships/image" Target="../media/image40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E21E309-AFFC-D82E-7735-DF7E4B07C167}"/>
              </a:ext>
            </a:extLst>
          </p:cNvPr>
          <p:cNvSpPr/>
          <p:nvPr/>
        </p:nvSpPr>
        <p:spPr>
          <a:xfrm>
            <a:off x="1531143" y="1920945"/>
            <a:ext cx="9129713" cy="4571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448FA7B-3EB2-5423-27C2-C2DA9EB0F425}"/>
              </a:ext>
            </a:extLst>
          </p:cNvPr>
          <p:cNvSpPr/>
          <p:nvPr/>
        </p:nvSpPr>
        <p:spPr>
          <a:xfrm>
            <a:off x="1531143" y="4019684"/>
            <a:ext cx="9129713" cy="4571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0185EB-0F3B-DC77-84A7-F577ABEFA973}"/>
              </a:ext>
            </a:extLst>
          </p:cNvPr>
          <p:cNvSpPr txBox="1"/>
          <p:nvPr/>
        </p:nvSpPr>
        <p:spPr>
          <a:xfrm>
            <a:off x="1469570" y="2550005"/>
            <a:ext cx="9252856" cy="767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4000" b="1" spc="3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  <a:endParaRPr kumimoji="1" lang="zh-CN" altLang="en-US" sz="4000" b="1" spc="300" dirty="0">
              <a:solidFill>
                <a:schemeClr val="accent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6AB079C-F996-78B7-B291-798EFDA587A6}"/>
              </a:ext>
            </a:extLst>
          </p:cNvPr>
          <p:cNvGrpSpPr/>
          <p:nvPr/>
        </p:nvGrpSpPr>
        <p:grpSpPr>
          <a:xfrm>
            <a:off x="2635163" y="4815271"/>
            <a:ext cx="6921671" cy="1370634"/>
            <a:chOff x="2635164" y="5041456"/>
            <a:chExt cx="6921671" cy="1370634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FC6E715-1E71-7D64-C397-91B897E03D47}"/>
                </a:ext>
              </a:extLst>
            </p:cNvPr>
            <p:cNvSpPr txBox="1"/>
            <p:nvPr/>
          </p:nvSpPr>
          <p:spPr>
            <a:xfrm>
              <a:off x="4337547" y="5041456"/>
              <a:ext cx="35169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000" b="1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Bo Zhao</a:t>
              </a:r>
              <a:endParaRPr kumimoji="1" lang="zh-CN" altLang="en-US" sz="20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D2DAA45-B99F-E29A-744E-2CE2833B39EC}"/>
                </a:ext>
              </a:extLst>
            </p:cNvPr>
            <p:cNvSpPr txBox="1"/>
            <p:nvPr/>
          </p:nvSpPr>
          <p:spPr>
            <a:xfrm>
              <a:off x="2635164" y="5526718"/>
              <a:ext cx="69216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000" b="1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School of Engineering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E4CF053-FBB3-EDFB-5446-6246D5F0ED6C}"/>
                </a:ext>
              </a:extLst>
            </p:cNvPr>
            <p:cNvSpPr txBox="1"/>
            <p:nvPr/>
          </p:nvSpPr>
          <p:spPr>
            <a:xfrm>
              <a:off x="4337547" y="6011980"/>
              <a:ext cx="3517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000" b="1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September 19, 2024</a:t>
              </a:r>
              <a:endParaRPr kumimoji="1" lang="zh-CN" altLang="en-US" sz="20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7" name="灯片编号占位符 2">
            <a:extLst>
              <a:ext uri="{FF2B5EF4-FFF2-40B4-BE49-F238E27FC236}">
                <a16:creationId xmlns:a16="http://schemas.microsoft.com/office/drawing/2014/main" id="{3F925FB6-998F-CFEC-03C8-DBF8C8474151}"/>
              </a:ext>
            </a:extLst>
          </p:cNvPr>
          <p:cNvSpPr txBox="1">
            <a:spLocks/>
          </p:cNvSpPr>
          <p:nvPr/>
        </p:nvSpPr>
        <p:spPr>
          <a:xfrm>
            <a:off x="9180534" y="64121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1FCEF93-EE0A-D443-9682-CB35D4BF8C92}" type="slidenum">
              <a:rPr kumimoji="1" lang="zh-CN" altLang="en-US" smtClean="0"/>
              <a:pPr/>
              <a:t>1</a:t>
            </a:fld>
            <a:endParaRPr kumimoji="1" lang="zh-CN" altLang="en-US" dirty="0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04291D7-CB2A-1AB4-02DF-152DF0BC2A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506874"/>
              </p:ext>
            </p:extLst>
          </p:nvPr>
        </p:nvGraphicFramePr>
        <p:xfrm>
          <a:off x="4914900" y="2933700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14400" imgH="198720" progId="Equation.DSMT4">
                  <p:embed/>
                </p:oleObj>
              </mc:Choice>
              <mc:Fallback>
                <p:oleObj name="Equation" r:id="rId2" imgW="914400" imgH="198720" progId="Equation.DSMT4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04291D7-CB2A-1AB4-02DF-152DF0BC2A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14900" y="2933700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6" name="!!Picture 2">
            <a:extLst>
              <a:ext uri="{FF2B5EF4-FFF2-40B4-BE49-F238E27FC236}">
                <a16:creationId xmlns:a16="http://schemas.microsoft.com/office/drawing/2014/main" id="{293F7391-3C93-DC51-1231-A1B81B8D2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4861034" y="672095"/>
            <a:ext cx="2469932" cy="74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3706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10</a:t>
            </a:fld>
            <a:endParaRPr kumimoji="1" lang="zh-CN" altLang="en-US" dirty="0"/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F6AECD53-9FDE-FED6-DE7C-A5DF5C621D86}"/>
              </a:ext>
            </a:extLst>
          </p:cNvPr>
          <p:cNvGrpSpPr/>
          <p:nvPr/>
        </p:nvGrpSpPr>
        <p:grpSpPr>
          <a:xfrm>
            <a:off x="7128332" y="1980000"/>
            <a:ext cx="4795402" cy="3087548"/>
            <a:chOff x="6058279" y="6640939"/>
            <a:chExt cx="5458390" cy="3087548"/>
          </a:xfrm>
        </p:grpSpPr>
        <p:sp>
          <p:nvSpPr>
            <p:cNvPr id="195" name="!!文本框 3">
              <a:extLst>
                <a:ext uri="{FF2B5EF4-FFF2-40B4-BE49-F238E27FC236}">
                  <a16:creationId xmlns:a16="http://schemas.microsoft.com/office/drawing/2014/main" id="{A0092C4F-2258-FD0B-4D12-05F6E5B399CE}"/>
                </a:ext>
              </a:extLst>
            </p:cNvPr>
            <p:cNvSpPr txBox="1"/>
            <p:nvPr/>
          </p:nvSpPr>
          <p:spPr>
            <a:xfrm>
              <a:off x="6058279" y="6640939"/>
              <a:ext cx="52720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kumimoji="1" lang="en-US" altLang="zh-CN" sz="1400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Hamiltonian for winding loops and winding numbers</a:t>
              </a:r>
            </a:p>
          </p:txBody>
        </p:sp>
        <p:grpSp>
          <p:nvGrpSpPr>
            <p:cNvPr id="203" name="组合 202">
              <a:extLst>
                <a:ext uri="{FF2B5EF4-FFF2-40B4-BE49-F238E27FC236}">
                  <a16:creationId xmlns:a16="http://schemas.microsoft.com/office/drawing/2014/main" id="{AE30649E-A913-C5AC-FEFD-3F07E8E01DCA}"/>
                </a:ext>
              </a:extLst>
            </p:cNvPr>
            <p:cNvGrpSpPr/>
            <p:nvPr/>
          </p:nvGrpSpPr>
          <p:grpSpPr>
            <a:xfrm>
              <a:off x="6082657" y="7240200"/>
              <a:ext cx="5434012" cy="2488287"/>
              <a:chOff x="6480000" y="2623463"/>
              <a:chExt cx="5434012" cy="2488287"/>
            </a:xfrm>
          </p:grpSpPr>
          <p:graphicFrame>
            <p:nvGraphicFramePr>
              <p:cNvPr id="197" name="对象 196">
                <a:extLst>
                  <a:ext uri="{FF2B5EF4-FFF2-40B4-BE49-F238E27FC236}">
                    <a16:creationId xmlns:a16="http://schemas.microsoft.com/office/drawing/2014/main" id="{C7CCF59A-26CA-624A-4145-94525CA36B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69599031"/>
                  </p:ext>
                </p:extLst>
              </p:nvPr>
            </p:nvGraphicFramePr>
            <p:xfrm>
              <a:off x="6480000" y="2623463"/>
              <a:ext cx="4516438" cy="6064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4" imgW="4516560" imgH="606240" progId="Equation.AxMath">
                      <p:embed/>
                    </p:oleObj>
                  </mc:Choice>
                  <mc:Fallback>
                    <p:oleObj name="AxMath" r:id="rId4" imgW="4516560" imgH="606240" progId="Equation.AxMath">
                      <p:embed/>
                      <p:pic>
                        <p:nvPicPr>
                          <p:cNvPr id="197" name="对象 196">
                            <a:extLst>
                              <a:ext uri="{FF2B5EF4-FFF2-40B4-BE49-F238E27FC236}">
                                <a16:creationId xmlns:a16="http://schemas.microsoft.com/office/drawing/2014/main" id="{C7CCF59A-26CA-624A-4145-94525CA36BC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6480000" y="2623463"/>
                            <a:ext cx="4516438" cy="60642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98" name="对象 197">
                <a:extLst>
                  <a:ext uri="{FF2B5EF4-FFF2-40B4-BE49-F238E27FC236}">
                    <a16:creationId xmlns:a16="http://schemas.microsoft.com/office/drawing/2014/main" id="{ECCD8D50-295D-6044-6512-1C31F311C8A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46014509"/>
                  </p:ext>
                </p:extLst>
              </p:nvPr>
            </p:nvGraphicFramePr>
            <p:xfrm>
              <a:off x="6481763" y="3233451"/>
              <a:ext cx="5337175" cy="6064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6" imgW="5337360" imgH="606240" progId="Equation.AxMath">
                      <p:embed/>
                    </p:oleObj>
                  </mc:Choice>
                  <mc:Fallback>
                    <p:oleObj name="AxMath" r:id="rId6" imgW="5337360" imgH="606240" progId="Equation.AxMath">
                      <p:embed/>
                      <p:pic>
                        <p:nvPicPr>
                          <p:cNvPr id="198" name="对象 197">
                            <a:extLst>
                              <a:ext uri="{FF2B5EF4-FFF2-40B4-BE49-F238E27FC236}">
                                <a16:creationId xmlns:a16="http://schemas.microsoft.com/office/drawing/2014/main" id="{ECCD8D50-295D-6044-6512-1C31F311C8A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7"/>
                          <a:stretch>
                            <a:fillRect/>
                          </a:stretch>
                        </p:blipFill>
                        <p:spPr>
                          <a:xfrm>
                            <a:off x="6481763" y="3233451"/>
                            <a:ext cx="5337175" cy="60642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99" name="对象 198">
                <a:extLst>
                  <a:ext uri="{FF2B5EF4-FFF2-40B4-BE49-F238E27FC236}">
                    <a16:creationId xmlns:a16="http://schemas.microsoft.com/office/drawing/2014/main" id="{FE5E5100-9B06-4071-4E8D-13E59938F64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92432821"/>
                  </p:ext>
                </p:extLst>
              </p:nvPr>
            </p:nvGraphicFramePr>
            <p:xfrm>
              <a:off x="6480000" y="3833534"/>
              <a:ext cx="5434012" cy="6064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8" imgW="5433480" imgH="606240" progId="Equation.AxMath">
                      <p:embed/>
                    </p:oleObj>
                  </mc:Choice>
                  <mc:Fallback>
                    <p:oleObj name="AxMath" r:id="rId8" imgW="5433480" imgH="606240" progId="Equation.AxMath">
                      <p:embed/>
                      <p:pic>
                        <p:nvPicPr>
                          <p:cNvPr id="199" name="对象 198">
                            <a:extLst>
                              <a:ext uri="{FF2B5EF4-FFF2-40B4-BE49-F238E27FC236}">
                                <a16:creationId xmlns:a16="http://schemas.microsoft.com/office/drawing/2014/main" id="{FE5E5100-9B06-4071-4E8D-13E59938F64A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9"/>
                          <a:stretch>
                            <a:fillRect/>
                          </a:stretch>
                        </p:blipFill>
                        <p:spPr>
                          <a:xfrm>
                            <a:off x="6480000" y="3833534"/>
                            <a:ext cx="5434012" cy="60642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01" name="对象 200">
                <a:extLst>
                  <a:ext uri="{FF2B5EF4-FFF2-40B4-BE49-F238E27FC236}">
                    <a16:creationId xmlns:a16="http://schemas.microsoft.com/office/drawing/2014/main" id="{D1EEA4E0-94D6-AE13-88D8-5BCDC4D5217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480000" y="4505325"/>
              <a:ext cx="5272087" cy="6064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0" imgW="5271480" imgH="606240" progId="Equation.AxMath">
                      <p:embed/>
                    </p:oleObj>
                  </mc:Choice>
                  <mc:Fallback>
                    <p:oleObj name="AxMath" r:id="rId10" imgW="5271480" imgH="606240" progId="Equation.AxMath">
                      <p:embed/>
                      <p:pic>
                        <p:nvPicPr>
                          <p:cNvPr id="201" name="对象 200">
                            <a:extLst>
                              <a:ext uri="{FF2B5EF4-FFF2-40B4-BE49-F238E27FC236}">
                                <a16:creationId xmlns:a16="http://schemas.microsoft.com/office/drawing/2014/main" id="{D1EEA4E0-94D6-AE13-88D8-5BCDC4D52179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6480000" y="4505325"/>
                            <a:ext cx="5272087" cy="60642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1E88F196-515C-01BC-393C-2874E9EF07AF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sp>
        <p:nvSpPr>
          <p:cNvPr id="9" name="!!文本框 3">
            <a:extLst>
              <a:ext uri="{FF2B5EF4-FFF2-40B4-BE49-F238E27FC236}">
                <a16:creationId xmlns:a16="http://schemas.microsoft.com/office/drawing/2014/main" id="{F370E391-1AA9-308C-1399-93BB19CD2CE5}"/>
              </a:ext>
            </a:extLst>
          </p:cNvPr>
          <p:cNvSpPr txBox="1"/>
          <p:nvPr/>
        </p:nvSpPr>
        <p:spPr>
          <a:xfrm>
            <a:off x="648000" y="1044000"/>
            <a:ext cx="40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Graphene</a:t>
            </a:r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8F95EBB5-BD75-AA0A-E78C-24103F49A6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035706"/>
              </p:ext>
            </p:extLst>
          </p:nvPr>
        </p:nvGraphicFramePr>
        <p:xfrm>
          <a:off x="7128332" y="5508000"/>
          <a:ext cx="3800475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2" imgW="3800880" imgH="266400" progId="Equation.AxMath">
                  <p:embed/>
                </p:oleObj>
              </mc:Choice>
              <mc:Fallback>
                <p:oleObj name="AxMath" r:id="rId12" imgW="3800880" imgH="2664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28332" y="5508000"/>
                        <a:ext cx="3800475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片 1">
            <a:extLst>
              <a:ext uri="{FF2B5EF4-FFF2-40B4-BE49-F238E27FC236}">
                <a16:creationId xmlns:a16="http://schemas.microsoft.com/office/drawing/2014/main" id="{3263B95D-4B58-B0E9-84AB-E32B0BE3447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00000" y="1620000"/>
            <a:ext cx="6226549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19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18F3A1D9-2160-53AF-8320-E8C649A84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0" y="1591200"/>
            <a:ext cx="11281063" cy="4755600"/>
          </a:xfrm>
          <a:prstGeom prst="rect">
            <a:avLst/>
          </a:prstGeom>
        </p:spPr>
      </p:pic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!!文本框 3">
            <a:extLst>
              <a:ext uri="{FF2B5EF4-FFF2-40B4-BE49-F238E27FC236}">
                <a16:creationId xmlns:a16="http://schemas.microsoft.com/office/drawing/2014/main" id="{C1415A47-ACE0-0E4B-2951-442984D12245}"/>
              </a:ext>
            </a:extLst>
          </p:cNvPr>
          <p:cNvSpPr txBox="1"/>
          <p:nvPr/>
        </p:nvSpPr>
        <p:spPr>
          <a:xfrm>
            <a:off x="648000" y="1044000"/>
            <a:ext cx="8532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Chiral edge states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A35AE6C-62FA-1032-74B3-96EFCD0F3332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F15CE365-355E-F5ED-6ECE-AD411FAFFE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2091956"/>
              </p:ext>
            </p:extLst>
          </p:nvPr>
        </p:nvGraphicFramePr>
        <p:xfrm>
          <a:off x="4149717" y="1130860"/>
          <a:ext cx="4945063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5" imgW="4944960" imgH="540000" progId="Equation.AxMath">
                  <p:embed/>
                </p:oleObj>
              </mc:Choice>
              <mc:Fallback>
                <p:oleObj name="AxMath" r:id="rId5" imgW="4944960" imgH="540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49717" y="1130860"/>
                        <a:ext cx="4945063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026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!!文本框 3">
            <a:extLst>
              <a:ext uri="{FF2B5EF4-FFF2-40B4-BE49-F238E27FC236}">
                <a16:creationId xmlns:a16="http://schemas.microsoft.com/office/drawing/2014/main" id="{C1415A47-ACE0-0E4B-2951-442984D12245}"/>
              </a:ext>
            </a:extLst>
          </p:cNvPr>
          <p:cNvSpPr txBox="1"/>
          <p:nvPr/>
        </p:nvSpPr>
        <p:spPr>
          <a:xfrm>
            <a:off x="648000" y="1044000"/>
            <a:ext cx="8532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Chiral edge states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A35AE6C-62FA-1032-74B3-96EFCD0F3332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5" name="图片 154">
            <a:extLst>
              <a:ext uri="{FF2B5EF4-FFF2-40B4-BE49-F238E27FC236}">
                <a16:creationId xmlns:a16="http://schemas.microsoft.com/office/drawing/2014/main" id="{4526AF12-A2B4-934B-4B2E-9B13FE5341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867028" y="1764001"/>
            <a:ext cx="2880000" cy="2742857"/>
          </a:xfrm>
          <a:prstGeom prst="rect">
            <a:avLst/>
          </a:prstGeom>
        </p:spPr>
      </p:pic>
      <p:pic>
        <p:nvPicPr>
          <p:cNvPr id="157" name="图片 156">
            <a:extLst>
              <a:ext uri="{FF2B5EF4-FFF2-40B4-BE49-F238E27FC236}">
                <a16:creationId xmlns:a16="http://schemas.microsoft.com/office/drawing/2014/main" id="{5BD6BA5E-F0DA-EB76-120A-8155120F51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683734" y="1764001"/>
            <a:ext cx="2880000" cy="2742857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F39B66A2-73D2-5B7F-6705-D4209263A3F1}"/>
              </a:ext>
            </a:extLst>
          </p:cNvPr>
          <p:cNvGrpSpPr/>
          <p:nvPr/>
        </p:nvGrpSpPr>
        <p:grpSpPr>
          <a:xfrm>
            <a:off x="648000" y="1440000"/>
            <a:ext cx="5400000" cy="5142578"/>
            <a:chOff x="648000" y="1440000"/>
            <a:chExt cx="5400000" cy="5142578"/>
          </a:xfrm>
        </p:grpSpPr>
        <p:pic>
          <p:nvPicPr>
            <p:cNvPr id="140" name="图片 139">
              <a:extLst>
                <a:ext uri="{FF2B5EF4-FFF2-40B4-BE49-F238E27FC236}">
                  <a16:creationId xmlns:a16="http://schemas.microsoft.com/office/drawing/2014/main" id="{9C4B41D0-8D31-8C31-F550-1F84BD635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8000" y="1440000"/>
              <a:ext cx="5400000" cy="5142578"/>
            </a:xfrm>
            <a:prstGeom prst="rect">
              <a:avLst/>
            </a:prstGeom>
          </p:spPr>
        </p:pic>
        <p:graphicFrame>
          <p:nvGraphicFramePr>
            <p:cNvPr id="2" name="对象 1">
              <a:extLst>
                <a:ext uri="{FF2B5EF4-FFF2-40B4-BE49-F238E27FC236}">
                  <a16:creationId xmlns:a16="http://schemas.microsoft.com/office/drawing/2014/main" id="{400BB728-12B6-639A-7E5A-9D35CB04F2A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293790610"/>
                </p:ext>
              </p:extLst>
            </p:nvPr>
          </p:nvGraphicFramePr>
          <p:xfrm>
            <a:off x="4232275" y="3554412"/>
            <a:ext cx="557213" cy="3413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7" imgW="557280" imgH="341280" progId="Equation.AxMath">
                    <p:embed/>
                  </p:oleObj>
                </mc:Choice>
                <mc:Fallback>
                  <p:oleObj name="AxMath" r:id="rId7" imgW="557280" imgH="34128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232275" y="3554412"/>
                          <a:ext cx="557213" cy="3413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对象 3">
              <a:extLst>
                <a:ext uri="{FF2B5EF4-FFF2-40B4-BE49-F238E27FC236}">
                  <a16:creationId xmlns:a16="http://schemas.microsoft.com/office/drawing/2014/main" id="{B8B9AFB5-2215-9ACA-B870-29DACBBB116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702221020"/>
                </p:ext>
              </p:extLst>
            </p:nvPr>
          </p:nvGraphicFramePr>
          <p:xfrm>
            <a:off x="2165350" y="3554413"/>
            <a:ext cx="795338" cy="3413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9" imgW="795240" imgH="341280" progId="Equation.AxMath">
                    <p:embed/>
                  </p:oleObj>
                </mc:Choice>
                <mc:Fallback>
                  <p:oleObj name="AxMath" r:id="rId9" imgW="795240" imgH="34128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2165350" y="3554413"/>
                          <a:ext cx="795338" cy="34131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E65ECE74-C8BD-1C75-582A-791623A362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700967"/>
              </p:ext>
            </p:extLst>
          </p:nvPr>
        </p:nvGraphicFramePr>
        <p:xfrm>
          <a:off x="7118907" y="1470025"/>
          <a:ext cx="557213" cy="34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1" imgW="557280" imgH="341280" progId="Equation.AxMath">
                  <p:embed/>
                </p:oleObj>
              </mc:Choice>
              <mc:Fallback>
                <p:oleObj name="AxMath" r:id="rId11" imgW="557280" imgH="3412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18907" y="1470025"/>
                        <a:ext cx="557213" cy="341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E151F140-E6B9-2C01-4452-4DFDE32A9E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0794026"/>
              </p:ext>
            </p:extLst>
          </p:nvPr>
        </p:nvGraphicFramePr>
        <p:xfrm>
          <a:off x="9810750" y="1470025"/>
          <a:ext cx="795338" cy="34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3" imgW="795240" imgH="341280" progId="Equation.AxMath">
                  <p:embed/>
                </p:oleObj>
              </mc:Choice>
              <mc:Fallback>
                <p:oleObj name="AxMath" r:id="rId13" imgW="795240" imgH="3412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810750" y="1470025"/>
                        <a:ext cx="795338" cy="341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图片 10">
            <a:extLst>
              <a:ext uri="{FF2B5EF4-FFF2-40B4-BE49-F238E27FC236}">
                <a16:creationId xmlns:a16="http://schemas.microsoft.com/office/drawing/2014/main" id="{94DF1D93-B4E2-B421-EB50-BECB6795A19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44000" y="4518000"/>
            <a:ext cx="6382287" cy="17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38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F9CE9FF3-60D0-1392-1AC2-E57A04D30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691" y="1356974"/>
            <a:ext cx="5400000" cy="5142578"/>
          </a:xfrm>
          <a:prstGeom prst="rect">
            <a:avLst/>
          </a:prstGeom>
        </p:spPr>
      </p:pic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!!文本框 3">
            <a:extLst>
              <a:ext uri="{FF2B5EF4-FFF2-40B4-BE49-F238E27FC236}">
                <a16:creationId xmlns:a16="http://schemas.microsoft.com/office/drawing/2014/main" id="{C1415A47-ACE0-0E4B-2951-442984D12245}"/>
              </a:ext>
            </a:extLst>
          </p:cNvPr>
          <p:cNvSpPr txBox="1"/>
          <p:nvPr/>
        </p:nvSpPr>
        <p:spPr>
          <a:xfrm>
            <a:off x="648000" y="1044000"/>
            <a:ext cx="8532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Parity Anomaly (unpaired Dirac point)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A35AE6C-62FA-1032-74B3-96EFCD0F3332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3C4806F-297E-E567-901F-4DBB3673B6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00" y="1512000"/>
            <a:ext cx="6000068" cy="50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13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A35AE6C-62FA-1032-74B3-96EFCD0F3332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!!文本框 3">
            <a:extLst>
              <a:ext uri="{FF2B5EF4-FFF2-40B4-BE49-F238E27FC236}">
                <a16:creationId xmlns:a16="http://schemas.microsoft.com/office/drawing/2014/main" id="{92137672-EBC7-AB7E-ED7F-18A671CA13CB}"/>
              </a:ext>
            </a:extLst>
          </p:cNvPr>
          <p:cNvSpPr txBox="1"/>
          <p:nvPr/>
        </p:nvSpPr>
        <p:spPr>
          <a:xfrm>
            <a:off x="648000" y="1044000"/>
            <a:ext cx="8532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Conclusion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F7CFF08-97E0-FF26-4340-D531E0F9C0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00000" y="1789834"/>
            <a:ext cx="2283284" cy="217455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05BCFA5-0DEE-D4C7-226F-B0E1B5F1076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183411" y="1789834"/>
            <a:ext cx="2283284" cy="2174554"/>
          </a:xfrm>
          <a:prstGeom prst="rect">
            <a:avLst/>
          </a:prstGeom>
        </p:spPr>
      </p:pic>
      <p:sp>
        <p:nvSpPr>
          <p:cNvPr id="18" name="箭头: 右 17">
            <a:extLst>
              <a:ext uri="{FF2B5EF4-FFF2-40B4-BE49-F238E27FC236}">
                <a16:creationId xmlns:a16="http://schemas.microsoft.com/office/drawing/2014/main" id="{BCB142C5-0C96-96D3-DBF4-2847E11A6D7F}"/>
              </a:ext>
            </a:extLst>
          </p:cNvPr>
          <p:cNvSpPr/>
          <p:nvPr/>
        </p:nvSpPr>
        <p:spPr>
          <a:xfrm>
            <a:off x="5532026" y="2574666"/>
            <a:ext cx="563974" cy="352425"/>
          </a:xfrm>
          <a:prstGeom prst="rightArrow">
            <a:avLst/>
          </a:prstGeom>
          <a:solidFill>
            <a:srgbClr val="6D98A5"/>
          </a:solidFill>
          <a:ln>
            <a:solidFill>
              <a:srgbClr val="6D98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633C98B1-CF67-77A8-92F9-EF3E390E15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1331" y="1804388"/>
            <a:ext cx="2268000" cy="2160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CBD14AC2-1B72-885C-E6FC-051A136E2AA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9263560" y="1757091"/>
            <a:ext cx="2340000" cy="2340000"/>
          </a:xfrm>
          <a:prstGeom prst="rect">
            <a:avLst/>
          </a:prstGeom>
        </p:spPr>
      </p:pic>
      <p:sp>
        <p:nvSpPr>
          <p:cNvPr id="24" name="箭头: 右 23">
            <a:extLst>
              <a:ext uri="{FF2B5EF4-FFF2-40B4-BE49-F238E27FC236}">
                <a16:creationId xmlns:a16="http://schemas.microsoft.com/office/drawing/2014/main" id="{AD0E4AA0-1002-A55F-6C65-F466D6A322B9}"/>
              </a:ext>
            </a:extLst>
          </p:cNvPr>
          <p:cNvSpPr/>
          <p:nvPr/>
        </p:nvSpPr>
        <p:spPr>
          <a:xfrm>
            <a:off x="8429331" y="2574666"/>
            <a:ext cx="563974" cy="352425"/>
          </a:xfrm>
          <a:prstGeom prst="rightArrow">
            <a:avLst/>
          </a:prstGeom>
          <a:solidFill>
            <a:srgbClr val="6D98A5"/>
          </a:solidFill>
          <a:ln>
            <a:solidFill>
              <a:srgbClr val="6D98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5D74614-8E2B-1AC1-6F8C-21E0F0EAE409}"/>
              </a:ext>
            </a:extLst>
          </p:cNvPr>
          <p:cNvGrpSpPr/>
          <p:nvPr/>
        </p:nvGrpSpPr>
        <p:grpSpPr>
          <a:xfrm>
            <a:off x="3198695" y="4320000"/>
            <a:ext cx="8444849" cy="2340000"/>
            <a:chOff x="3198695" y="4209900"/>
            <a:chExt cx="8444849" cy="2340000"/>
          </a:xfrm>
        </p:grpSpPr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AF748700-3E49-9895-E4B0-D88A0670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3198695" y="4248000"/>
              <a:ext cx="2268000" cy="2160000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639A3401-38A2-42B9-BB60-F5EF6F89A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067108" y="4209900"/>
              <a:ext cx="2456445" cy="2340000"/>
            </a:xfrm>
            <a:prstGeom prst="rect">
              <a:avLst/>
            </a:prstGeom>
          </p:spPr>
        </p:pic>
        <p:sp>
          <p:nvSpPr>
            <p:cNvPr id="29" name="箭头: 右 28">
              <a:extLst>
                <a:ext uri="{FF2B5EF4-FFF2-40B4-BE49-F238E27FC236}">
                  <a16:creationId xmlns:a16="http://schemas.microsoft.com/office/drawing/2014/main" id="{787E0CBB-0CA3-B4CD-E480-AF1CFADE9DA6}"/>
                </a:ext>
              </a:extLst>
            </p:cNvPr>
            <p:cNvSpPr/>
            <p:nvPr/>
          </p:nvSpPr>
          <p:spPr>
            <a:xfrm>
              <a:off x="5484914" y="5081795"/>
              <a:ext cx="563974" cy="352425"/>
            </a:xfrm>
            <a:prstGeom prst="rightArrow">
              <a:avLst/>
            </a:prstGeom>
            <a:solidFill>
              <a:srgbClr val="6D98A5"/>
            </a:solidFill>
            <a:ln>
              <a:solidFill>
                <a:srgbClr val="6D98A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A61E86F6-7720-9983-119C-6EA972FD7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180534" y="4209900"/>
              <a:ext cx="2463010" cy="2340000"/>
            </a:xfrm>
            <a:prstGeom prst="rect">
              <a:avLst/>
            </a:prstGeom>
          </p:spPr>
        </p:pic>
        <p:sp>
          <p:nvSpPr>
            <p:cNvPr id="31" name="箭头: 右 30">
              <a:extLst>
                <a:ext uri="{FF2B5EF4-FFF2-40B4-BE49-F238E27FC236}">
                  <a16:creationId xmlns:a16="http://schemas.microsoft.com/office/drawing/2014/main" id="{678AA591-B213-47A6-5D30-2F370EAEEA85}"/>
                </a:ext>
              </a:extLst>
            </p:cNvPr>
            <p:cNvSpPr/>
            <p:nvPr/>
          </p:nvSpPr>
          <p:spPr>
            <a:xfrm>
              <a:off x="8436577" y="5081796"/>
              <a:ext cx="563974" cy="352425"/>
            </a:xfrm>
            <a:prstGeom prst="rightArrow">
              <a:avLst/>
            </a:prstGeom>
            <a:solidFill>
              <a:srgbClr val="6D98A5"/>
            </a:solidFill>
            <a:ln>
              <a:solidFill>
                <a:srgbClr val="6D98A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!!文本框 3">
            <a:extLst>
              <a:ext uri="{FF2B5EF4-FFF2-40B4-BE49-F238E27FC236}">
                <a16:creationId xmlns:a16="http://schemas.microsoft.com/office/drawing/2014/main" id="{33A00B1B-9DB5-F337-7FA6-6F7CC6A71D14}"/>
              </a:ext>
            </a:extLst>
          </p:cNvPr>
          <p:cNvSpPr txBox="1"/>
          <p:nvPr/>
        </p:nvSpPr>
        <p:spPr>
          <a:xfrm>
            <a:off x="1078043" y="3850554"/>
            <a:ext cx="20324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Band structure (Bulk)</a:t>
            </a:r>
          </a:p>
        </p:txBody>
      </p:sp>
      <p:sp>
        <p:nvSpPr>
          <p:cNvPr id="5" name="!!文本框 3">
            <a:extLst>
              <a:ext uri="{FF2B5EF4-FFF2-40B4-BE49-F238E27FC236}">
                <a16:creationId xmlns:a16="http://schemas.microsoft.com/office/drawing/2014/main" id="{43654ED4-3E28-6C2B-8142-DB91C7FD8798}"/>
              </a:ext>
            </a:extLst>
          </p:cNvPr>
          <p:cNvSpPr txBox="1"/>
          <p:nvPr/>
        </p:nvSpPr>
        <p:spPr>
          <a:xfrm>
            <a:off x="3110511" y="3850554"/>
            <a:ext cx="26563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Band structure (Boundary)</a:t>
            </a:r>
          </a:p>
        </p:txBody>
      </p:sp>
      <p:sp>
        <p:nvSpPr>
          <p:cNvPr id="9" name="!!文本框 3">
            <a:extLst>
              <a:ext uri="{FF2B5EF4-FFF2-40B4-BE49-F238E27FC236}">
                <a16:creationId xmlns:a16="http://schemas.microsoft.com/office/drawing/2014/main" id="{9495D94C-F77E-EEE2-9EBA-C83505920452}"/>
              </a:ext>
            </a:extLst>
          </p:cNvPr>
          <p:cNvSpPr txBox="1"/>
          <p:nvPr/>
        </p:nvSpPr>
        <p:spPr>
          <a:xfrm>
            <a:off x="6381352" y="1556238"/>
            <a:ext cx="1967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Edge localization</a:t>
            </a:r>
          </a:p>
        </p:txBody>
      </p:sp>
      <p:sp>
        <p:nvSpPr>
          <p:cNvPr id="10" name="!!文本框 3">
            <a:extLst>
              <a:ext uri="{FF2B5EF4-FFF2-40B4-BE49-F238E27FC236}">
                <a16:creationId xmlns:a16="http://schemas.microsoft.com/office/drawing/2014/main" id="{FF2867DD-BC08-7ED5-105F-7A7743EDE7E7}"/>
              </a:ext>
            </a:extLst>
          </p:cNvPr>
          <p:cNvSpPr txBox="1"/>
          <p:nvPr/>
        </p:nvSpPr>
        <p:spPr>
          <a:xfrm>
            <a:off x="2208168" y="1519482"/>
            <a:ext cx="1967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Topological flat band</a:t>
            </a:r>
          </a:p>
        </p:txBody>
      </p:sp>
      <p:sp>
        <p:nvSpPr>
          <p:cNvPr id="11" name="!!文本框 3">
            <a:extLst>
              <a:ext uri="{FF2B5EF4-FFF2-40B4-BE49-F238E27FC236}">
                <a16:creationId xmlns:a16="http://schemas.microsoft.com/office/drawing/2014/main" id="{A8B402FD-D53D-EC7F-CCA8-78B054C5D803}"/>
              </a:ext>
            </a:extLst>
          </p:cNvPr>
          <p:cNvSpPr txBox="1"/>
          <p:nvPr/>
        </p:nvSpPr>
        <p:spPr>
          <a:xfrm>
            <a:off x="9449784" y="1519481"/>
            <a:ext cx="1967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Topological invariant</a:t>
            </a:r>
          </a:p>
        </p:txBody>
      </p:sp>
      <p:sp>
        <p:nvSpPr>
          <p:cNvPr id="13" name="!!文本框 3">
            <a:extLst>
              <a:ext uri="{FF2B5EF4-FFF2-40B4-BE49-F238E27FC236}">
                <a16:creationId xmlns:a16="http://schemas.microsoft.com/office/drawing/2014/main" id="{42744A94-47AC-49D6-72C4-12B2B4F44512}"/>
              </a:ext>
            </a:extLst>
          </p:cNvPr>
          <p:cNvSpPr txBox="1"/>
          <p:nvPr/>
        </p:nvSpPr>
        <p:spPr>
          <a:xfrm>
            <a:off x="6381351" y="4103917"/>
            <a:ext cx="1967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Topological invariant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14</a:t>
            </a:fld>
            <a:endParaRPr kumimoji="1" lang="zh-CN" altLang="en-US" dirty="0"/>
          </a:p>
        </p:txBody>
      </p:sp>
      <p:sp>
        <p:nvSpPr>
          <p:cNvPr id="15" name="!!文本框 3">
            <a:extLst>
              <a:ext uri="{FF2B5EF4-FFF2-40B4-BE49-F238E27FC236}">
                <a16:creationId xmlns:a16="http://schemas.microsoft.com/office/drawing/2014/main" id="{AD8D5A42-BD04-9A74-F78F-D3A440D47618}"/>
              </a:ext>
            </a:extLst>
          </p:cNvPr>
          <p:cNvSpPr txBox="1"/>
          <p:nvPr/>
        </p:nvSpPr>
        <p:spPr>
          <a:xfrm>
            <a:off x="3447913" y="4103917"/>
            <a:ext cx="1967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Chiral edge state</a:t>
            </a:r>
          </a:p>
        </p:txBody>
      </p:sp>
      <p:sp>
        <p:nvSpPr>
          <p:cNvPr id="17" name="!!文本框 3">
            <a:extLst>
              <a:ext uri="{FF2B5EF4-FFF2-40B4-BE49-F238E27FC236}">
                <a16:creationId xmlns:a16="http://schemas.microsoft.com/office/drawing/2014/main" id="{A82B17AF-3F6C-6921-73EB-6E3D1B01A8F8}"/>
              </a:ext>
            </a:extLst>
          </p:cNvPr>
          <p:cNvSpPr txBox="1"/>
          <p:nvPr/>
        </p:nvSpPr>
        <p:spPr>
          <a:xfrm>
            <a:off x="9568358" y="4103917"/>
            <a:ext cx="1967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Unpaired Dirac point</a:t>
            </a:r>
          </a:p>
        </p:txBody>
      </p:sp>
      <p:sp>
        <p:nvSpPr>
          <p:cNvPr id="19" name="箭头: 右 18">
            <a:extLst>
              <a:ext uri="{FF2B5EF4-FFF2-40B4-BE49-F238E27FC236}">
                <a16:creationId xmlns:a16="http://schemas.microsoft.com/office/drawing/2014/main" id="{86042FBF-E472-339E-D704-BF386C3589E0}"/>
              </a:ext>
            </a:extLst>
          </p:cNvPr>
          <p:cNvSpPr/>
          <p:nvPr/>
        </p:nvSpPr>
        <p:spPr>
          <a:xfrm>
            <a:off x="1449987" y="5261887"/>
            <a:ext cx="1568725" cy="352425"/>
          </a:xfrm>
          <a:prstGeom prst="rightArrow">
            <a:avLst/>
          </a:prstGeom>
          <a:solidFill>
            <a:srgbClr val="6D98A5"/>
          </a:solidFill>
          <a:ln>
            <a:solidFill>
              <a:srgbClr val="6D98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!!文本框 3">
            <a:extLst>
              <a:ext uri="{FF2B5EF4-FFF2-40B4-BE49-F238E27FC236}">
                <a16:creationId xmlns:a16="http://schemas.microsoft.com/office/drawing/2014/main" id="{C2F12108-9B4E-3C6B-2315-6583EEE8C5BC}"/>
              </a:ext>
            </a:extLst>
          </p:cNvPr>
          <p:cNvSpPr txBox="1"/>
          <p:nvPr/>
        </p:nvSpPr>
        <p:spPr>
          <a:xfrm>
            <a:off x="1148007" y="4929445"/>
            <a:ext cx="2032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sp>
        <p:nvSpPr>
          <p:cNvPr id="25" name="!!文本框 3">
            <a:extLst>
              <a:ext uri="{FF2B5EF4-FFF2-40B4-BE49-F238E27FC236}">
                <a16:creationId xmlns:a16="http://schemas.microsoft.com/office/drawing/2014/main" id="{BE652EC3-C1D2-8779-7269-34C502A81FE2}"/>
              </a:ext>
            </a:extLst>
          </p:cNvPr>
          <p:cNvSpPr txBox="1"/>
          <p:nvPr/>
        </p:nvSpPr>
        <p:spPr>
          <a:xfrm>
            <a:off x="685023" y="1501557"/>
            <a:ext cx="2032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Graphene</a:t>
            </a:r>
          </a:p>
        </p:txBody>
      </p:sp>
    </p:spTree>
    <p:extLst>
      <p:ext uri="{BB962C8B-B14F-4D97-AF65-F5344CB8AC3E}">
        <p14:creationId xmlns:p14="http://schemas.microsoft.com/office/powerpoint/2010/main" val="1454588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!!Picture 2">
            <a:extLst>
              <a:ext uri="{FF2B5EF4-FFF2-40B4-BE49-F238E27FC236}">
                <a16:creationId xmlns:a16="http://schemas.microsoft.com/office/drawing/2014/main" id="{05055A44-EA62-BEBB-EC04-4FC947474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4861034" y="672095"/>
            <a:ext cx="2469932" cy="74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!!矩形 4">
            <a:extLst>
              <a:ext uri="{FF2B5EF4-FFF2-40B4-BE49-F238E27FC236}">
                <a16:creationId xmlns:a16="http://schemas.microsoft.com/office/drawing/2014/main" id="{1E21E309-AFFC-D82E-7735-DF7E4B07C167}"/>
              </a:ext>
            </a:extLst>
          </p:cNvPr>
          <p:cNvSpPr/>
          <p:nvPr/>
        </p:nvSpPr>
        <p:spPr>
          <a:xfrm>
            <a:off x="1531143" y="1920945"/>
            <a:ext cx="9129713" cy="4571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!!矩形 5">
            <a:extLst>
              <a:ext uri="{FF2B5EF4-FFF2-40B4-BE49-F238E27FC236}">
                <a16:creationId xmlns:a16="http://schemas.microsoft.com/office/drawing/2014/main" id="{5448FA7B-3EB2-5423-27C2-C2DA9EB0F425}"/>
              </a:ext>
            </a:extLst>
          </p:cNvPr>
          <p:cNvSpPr/>
          <p:nvPr/>
        </p:nvSpPr>
        <p:spPr>
          <a:xfrm>
            <a:off x="1531143" y="4019684"/>
            <a:ext cx="9129713" cy="4571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0185EB-0F3B-DC77-84A7-F577ABEFA973}"/>
              </a:ext>
            </a:extLst>
          </p:cNvPr>
          <p:cNvSpPr txBox="1"/>
          <p:nvPr/>
        </p:nvSpPr>
        <p:spPr>
          <a:xfrm>
            <a:off x="1469571" y="2402179"/>
            <a:ext cx="9252856" cy="109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6000" b="1" spc="3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THANK YOU</a:t>
            </a:r>
            <a:endParaRPr kumimoji="1" lang="zh-CN" altLang="en-US" sz="6000" b="1" spc="300" dirty="0">
              <a:solidFill>
                <a:schemeClr val="accent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69B8D58-0878-0086-54D1-1638089FF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15</a:t>
            </a:fld>
            <a:endParaRPr kumimoji="1" lang="zh-CN" altLang="en-US" dirty="0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ECA8AD1-DD47-3D55-B33A-F3392BA43DA0}"/>
              </a:ext>
            </a:extLst>
          </p:cNvPr>
          <p:cNvGrpSpPr/>
          <p:nvPr/>
        </p:nvGrpSpPr>
        <p:grpSpPr>
          <a:xfrm>
            <a:off x="2635163" y="4815271"/>
            <a:ext cx="6921671" cy="1370634"/>
            <a:chOff x="2635164" y="5041456"/>
            <a:chExt cx="6921671" cy="1370634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0D94831-B083-6FA1-C9CE-416CB41AED45}"/>
                </a:ext>
              </a:extLst>
            </p:cNvPr>
            <p:cNvSpPr txBox="1"/>
            <p:nvPr/>
          </p:nvSpPr>
          <p:spPr>
            <a:xfrm>
              <a:off x="4337547" y="5041456"/>
              <a:ext cx="35169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000" b="1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Bo Zhao</a:t>
              </a:r>
              <a:endParaRPr kumimoji="1" lang="zh-CN" altLang="en-US" sz="20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B6E4906-8119-DE3A-9A38-66B4F39C0BD1}"/>
                </a:ext>
              </a:extLst>
            </p:cNvPr>
            <p:cNvSpPr txBox="1"/>
            <p:nvPr/>
          </p:nvSpPr>
          <p:spPr>
            <a:xfrm>
              <a:off x="2635164" y="5526718"/>
              <a:ext cx="69216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000" b="1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School of Engineering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FEEF888-64DA-C0E1-5797-82EEB5B88CD1}"/>
                </a:ext>
              </a:extLst>
            </p:cNvPr>
            <p:cNvSpPr txBox="1"/>
            <p:nvPr/>
          </p:nvSpPr>
          <p:spPr>
            <a:xfrm>
              <a:off x="4337547" y="6011980"/>
              <a:ext cx="3517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000" b="1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September 19, 2024</a:t>
              </a:r>
              <a:endParaRPr kumimoji="1" lang="zh-CN" altLang="en-US" sz="20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5761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2</a:t>
            </a:fld>
            <a:endParaRPr kumimoji="1" lang="zh-CN" altLang="en-US" dirty="0"/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6536F83-77B6-3ADE-22FE-CD2B2E2B2669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sp>
        <p:nvSpPr>
          <p:cNvPr id="366" name="!!文本框 3">
            <a:extLst>
              <a:ext uri="{FF2B5EF4-FFF2-40B4-BE49-F238E27FC236}">
                <a16:creationId xmlns:a16="http://schemas.microsoft.com/office/drawing/2014/main" id="{72762398-4498-32DB-9ACC-95F3D22ABF55}"/>
              </a:ext>
            </a:extLst>
          </p:cNvPr>
          <p:cNvSpPr txBox="1"/>
          <p:nvPr/>
        </p:nvSpPr>
        <p:spPr>
          <a:xfrm>
            <a:off x="648000" y="1044000"/>
            <a:ext cx="40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Introduction</a:t>
            </a:r>
          </a:p>
        </p:txBody>
      </p:sp>
      <p:pic>
        <p:nvPicPr>
          <p:cNvPr id="387" name="图片 386">
            <a:extLst>
              <a:ext uri="{FF2B5EF4-FFF2-40B4-BE49-F238E27FC236}">
                <a16:creationId xmlns:a16="http://schemas.microsoft.com/office/drawing/2014/main" id="{2156F02F-F7DC-B56B-9FFC-9345EB7B0B5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175" t="8749" r="8832" b="9213"/>
          <a:stretch/>
        </p:blipFill>
        <p:spPr>
          <a:xfrm>
            <a:off x="900000" y="1620000"/>
            <a:ext cx="5644191" cy="4456800"/>
          </a:xfrm>
          <a:prstGeom prst="rect">
            <a:avLst/>
          </a:prstGeom>
        </p:spPr>
      </p:pic>
      <p:sp>
        <p:nvSpPr>
          <p:cNvPr id="388" name="矩形 387">
            <a:extLst>
              <a:ext uri="{FF2B5EF4-FFF2-40B4-BE49-F238E27FC236}">
                <a16:creationId xmlns:a16="http://schemas.microsoft.com/office/drawing/2014/main" id="{38AF60BC-2DBF-1F5C-C861-EB77EE41ACA4}"/>
              </a:ext>
            </a:extLst>
          </p:cNvPr>
          <p:cNvSpPr>
            <a:spLocks noChangeAspect="1"/>
          </p:cNvSpPr>
          <p:nvPr/>
        </p:nvSpPr>
        <p:spPr>
          <a:xfrm>
            <a:off x="4820400" y="2520000"/>
            <a:ext cx="1188000" cy="1188000"/>
          </a:xfrm>
          <a:prstGeom prst="rect">
            <a:avLst/>
          </a:prstGeom>
          <a:noFill/>
          <a:ln w="25400">
            <a:solidFill>
              <a:schemeClr val="accent1">
                <a:shade val="1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0" name="直接连接符 389">
            <a:extLst>
              <a:ext uri="{FF2B5EF4-FFF2-40B4-BE49-F238E27FC236}">
                <a16:creationId xmlns:a16="http://schemas.microsoft.com/office/drawing/2014/main" id="{228C42CA-9376-ABDC-CA72-6F08531D87DD}"/>
              </a:ext>
            </a:extLst>
          </p:cNvPr>
          <p:cNvCxnSpPr>
            <a:cxnSpLocks/>
          </p:cNvCxnSpPr>
          <p:nvPr/>
        </p:nvCxnSpPr>
        <p:spPr>
          <a:xfrm flipV="1">
            <a:off x="6008400" y="1620000"/>
            <a:ext cx="2379600" cy="90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直接连接符 391">
            <a:extLst>
              <a:ext uri="{FF2B5EF4-FFF2-40B4-BE49-F238E27FC236}">
                <a16:creationId xmlns:a16="http://schemas.microsoft.com/office/drawing/2014/main" id="{069C4523-8EE7-C01E-D1EB-300246620829}"/>
              </a:ext>
            </a:extLst>
          </p:cNvPr>
          <p:cNvCxnSpPr>
            <a:cxnSpLocks/>
          </p:cNvCxnSpPr>
          <p:nvPr/>
        </p:nvCxnSpPr>
        <p:spPr>
          <a:xfrm>
            <a:off x="6008400" y="3708000"/>
            <a:ext cx="2379600" cy="72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9" name="组合 418">
            <a:extLst>
              <a:ext uri="{FF2B5EF4-FFF2-40B4-BE49-F238E27FC236}">
                <a16:creationId xmlns:a16="http://schemas.microsoft.com/office/drawing/2014/main" id="{D0A6CCC7-4A7F-BA65-7BCA-500A03E20977}"/>
              </a:ext>
            </a:extLst>
          </p:cNvPr>
          <p:cNvGrpSpPr/>
          <p:nvPr/>
        </p:nvGrpSpPr>
        <p:grpSpPr>
          <a:xfrm>
            <a:off x="8388000" y="1620000"/>
            <a:ext cx="2160000" cy="2160000"/>
            <a:chOff x="7297118" y="1620000"/>
            <a:chExt cx="2160000" cy="2160000"/>
          </a:xfrm>
        </p:grpSpPr>
        <p:grpSp>
          <p:nvGrpSpPr>
            <p:cNvPr id="367" name="组合 366">
              <a:extLst>
                <a:ext uri="{FF2B5EF4-FFF2-40B4-BE49-F238E27FC236}">
                  <a16:creationId xmlns:a16="http://schemas.microsoft.com/office/drawing/2014/main" id="{1EE4D06F-49D7-72DF-8849-13B37F92DA2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477118" y="1662000"/>
              <a:ext cx="1800000" cy="2076000"/>
              <a:chOff x="5418964" y="1132142"/>
              <a:chExt cx="1080000" cy="1245600"/>
            </a:xfrm>
          </p:grpSpPr>
          <p:sp>
            <p:nvSpPr>
              <p:cNvPr id="368" name="六边形 367">
                <a:extLst>
                  <a:ext uri="{FF2B5EF4-FFF2-40B4-BE49-F238E27FC236}">
                    <a16:creationId xmlns:a16="http://schemas.microsoft.com/office/drawing/2014/main" id="{4AC79B8D-699D-B899-B4DD-947491F136FC}"/>
                  </a:ext>
                </a:extLst>
              </p:cNvPr>
              <p:cNvSpPr>
                <a:spLocks/>
              </p:cNvSpPr>
              <p:nvPr/>
            </p:nvSpPr>
            <p:spPr>
              <a:xfrm rot="5400000">
                <a:off x="5336164" y="1214942"/>
                <a:ext cx="1245600" cy="1080000"/>
              </a:xfrm>
              <a:prstGeom prst="hexagon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69" name="直接箭头连接符 368">
                <a:extLst>
                  <a:ext uri="{FF2B5EF4-FFF2-40B4-BE49-F238E27FC236}">
                    <a16:creationId xmlns:a16="http://schemas.microsoft.com/office/drawing/2014/main" id="{B85D2B8D-33EF-0866-C520-333D1E7D933E}"/>
                  </a:ext>
                </a:extLst>
              </p:cNvPr>
              <p:cNvCxnSpPr>
                <a:cxnSpLocks/>
                <a:stCxn id="368" idx="1"/>
                <a:endCxn id="368" idx="5"/>
              </p:cNvCxnSpPr>
              <p:nvPr/>
            </p:nvCxnSpPr>
            <p:spPr>
              <a:xfrm>
                <a:off x="5418964" y="2107742"/>
                <a:ext cx="1080000" cy="0"/>
              </a:xfrm>
              <a:prstGeom prst="straightConnector1">
                <a:avLst/>
              </a:prstGeom>
              <a:ln w="12700">
                <a:solidFill>
                  <a:srgbClr val="CF6C52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直接箭头连接符 369">
                <a:extLst>
                  <a:ext uri="{FF2B5EF4-FFF2-40B4-BE49-F238E27FC236}">
                    <a16:creationId xmlns:a16="http://schemas.microsoft.com/office/drawing/2014/main" id="{65097139-BBC4-AE13-6E9B-B10DC2FF79ED}"/>
                  </a:ext>
                </a:extLst>
              </p:cNvPr>
              <p:cNvCxnSpPr>
                <a:stCxn id="368" idx="2"/>
                <a:endCxn id="368" idx="4"/>
              </p:cNvCxnSpPr>
              <p:nvPr/>
            </p:nvCxnSpPr>
            <p:spPr>
              <a:xfrm>
                <a:off x="5418964" y="1402142"/>
                <a:ext cx="1080000" cy="0"/>
              </a:xfrm>
              <a:prstGeom prst="straightConnector1">
                <a:avLst/>
              </a:prstGeom>
              <a:ln w="12700">
                <a:solidFill>
                  <a:srgbClr val="F28F0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直接箭头连接符 370">
                <a:extLst>
                  <a:ext uri="{FF2B5EF4-FFF2-40B4-BE49-F238E27FC236}">
                    <a16:creationId xmlns:a16="http://schemas.microsoft.com/office/drawing/2014/main" id="{8C4F63FE-45E2-780F-6C1E-EE9E71968099}"/>
                  </a:ext>
                </a:extLst>
              </p:cNvPr>
              <p:cNvCxnSpPr>
                <a:stCxn id="368" idx="4"/>
                <a:endCxn id="368" idx="0"/>
              </p:cNvCxnSpPr>
              <p:nvPr/>
            </p:nvCxnSpPr>
            <p:spPr>
              <a:xfrm flipH="1">
                <a:off x="5958964" y="1402142"/>
                <a:ext cx="540000" cy="975600"/>
              </a:xfrm>
              <a:prstGeom prst="straightConnector1">
                <a:avLst/>
              </a:prstGeom>
              <a:ln w="12700">
                <a:solidFill>
                  <a:srgbClr val="F28F0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2" name="直接箭头连接符 371">
                <a:extLst>
                  <a:ext uri="{FF2B5EF4-FFF2-40B4-BE49-F238E27FC236}">
                    <a16:creationId xmlns:a16="http://schemas.microsoft.com/office/drawing/2014/main" id="{48C20FFC-5088-1BC1-BB00-646D4E38CA0C}"/>
                  </a:ext>
                </a:extLst>
              </p:cNvPr>
              <p:cNvCxnSpPr>
                <a:stCxn id="368" idx="0"/>
                <a:endCxn id="368" idx="2"/>
              </p:cNvCxnSpPr>
              <p:nvPr/>
            </p:nvCxnSpPr>
            <p:spPr>
              <a:xfrm flipH="1" flipV="1">
                <a:off x="5418964" y="1402142"/>
                <a:ext cx="540000" cy="975600"/>
              </a:xfrm>
              <a:prstGeom prst="straightConnector1">
                <a:avLst/>
              </a:prstGeom>
              <a:ln w="12700">
                <a:solidFill>
                  <a:srgbClr val="F28F0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3" name="直接箭头连接符 372">
                <a:extLst>
                  <a:ext uri="{FF2B5EF4-FFF2-40B4-BE49-F238E27FC236}">
                    <a16:creationId xmlns:a16="http://schemas.microsoft.com/office/drawing/2014/main" id="{71B56175-D125-5C87-4137-774A569FF80B}"/>
                  </a:ext>
                </a:extLst>
              </p:cNvPr>
              <p:cNvCxnSpPr>
                <a:stCxn id="368" idx="5"/>
                <a:endCxn id="368" idx="3"/>
              </p:cNvCxnSpPr>
              <p:nvPr/>
            </p:nvCxnSpPr>
            <p:spPr>
              <a:xfrm flipH="1" flipV="1">
                <a:off x="5958964" y="1132142"/>
                <a:ext cx="540000" cy="975600"/>
              </a:xfrm>
              <a:prstGeom prst="straightConnector1">
                <a:avLst/>
              </a:prstGeom>
              <a:ln w="12700">
                <a:solidFill>
                  <a:srgbClr val="CF6C52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4" name="直接箭头连接符 373">
                <a:extLst>
                  <a:ext uri="{FF2B5EF4-FFF2-40B4-BE49-F238E27FC236}">
                    <a16:creationId xmlns:a16="http://schemas.microsoft.com/office/drawing/2014/main" id="{98F066EF-8B2B-3CDC-7897-47811CCDAF33}"/>
                  </a:ext>
                </a:extLst>
              </p:cNvPr>
              <p:cNvCxnSpPr>
                <a:endCxn id="368" idx="1"/>
              </p:cNvCxnSpPr>
              <p:nvPr/>
            </p:nvCxnSpPr>
            <p:spPr>
              <a:xfrm flipH="1">
                <a:off x="5418964" y="1138873"/>
                <a:ext cx="540000" cy="968869"/>
              </a:xfrm>
              <a:prstGeom prst="straightConnector1">
                <a:avLst/>
              </a:prstGeom>
              <a:ln w="12700">
                <a:solidFill>
                  <a:srgbClr val="CF6C52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375" name="对象 374">
                <a:extLst>
                  <a:ext uri="{FF2B5EF4-FFF2-40B4-BE49-F238E27FC236}">
                    <a16:creationId xmlns:a16="http://schemas.microsoft.com/office/drawing/2014/main" id="{D55BD49A-6289-C6C7-EDF9-ADEF826F06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49611646"/>
                  </p:ext>
                </p:extLst>
              </p:nvPr>
            </p:nvGraphicFramePr>
            <p:xfrm>
              <a:off x="5803798" y="1886232"/>
              <a:ext cx="385763" cy="228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5" imgW="386280" imgH="229320" progId="Equation.AxMath">
                      <p:embed/>
                    </p:oleObj>
                  </mc:Choice>
                  <mc:Fallback>
                    <p:oleObj name="AxMath" r:id="rId5" imgW="386280" imgH="229320" progId="Equation.AxMath">
                      <p:embed/>
                      <p:pic>
                        <p:nvPicPr>
                          <p:cNvPr id="28" name="对象 27">
                            <a:extLst>
                              <a:ext uri="{FF2B5EF4-FFF2-40B4-BE49-F238E27FC236}">
                                <a16:creationId xmlns:a16="http://schemas.microsoft.com/office/drawing/2014/main" id="{0E58B3E2-6769-A8A5-D8CF-44712EBAB09A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5803798" y="1886232"/>
                            <a:ext cx="385763" cy="2286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376" name="对象 375">
                <a:extLst>
                  <a:ext uri="{FF2B5EF4-FFF2-40B4-BE49-F238E27FC236}">
                    <a16:creationId xmlns:a16="http://schemas.microsoft.com/office/drawing/2014/main" id="{EADAF9B9-A59A-0AE2-3F02-B4BF40E6C5C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28484638"/>
                  </p:ext>
                </p:extLst>
              </p:nvPr>
            </p:nvGraphicFramePr>
            <p:xfrm>
              <a:off x="5834345" y="1443543"/>
              <a:ext cx="325437" cy="228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7" imgW="324720" imgH="229320" progId="Equation.AxMath">
                      <p:embed/>
                    </p:oleObj>
                  </mc:Choice>
                  <mc:Fallback>
                    <p:oleObj name="AxMath" r:id="rId7" imgW="324720" imgH="229320" progId="Equation.AxMath">
                      <p:embed/>
                      <p:pic>
                        <p:nvPicPr>
                          <p:cNvPr id="29" name="对象 28">
                            <a:extLst>
                              <a:ext uri="{FF2B5EF4-FFF2-40B4-BE49-F238E27FC236}">
                                <a16:creationId xmlns:a16="http://schemas.microsoft.com/office/drawing/2014/main" id="{7E2291C8-2056-3989-00F2-350B2D17D60A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5834345" y="1443543"/>
                            <a:ext cx="325437" cy="2286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395" name="矩形 394">
              <a:extLst>
                <a:ext uri="{FF2B5EF4-FFF2-40B4-BE49-F238E27FC236}">
                  <a16:creationId xmlns:a16="http://schemas.microsoft.com/office/drawing/2014/main" id="{01B6CB7C-B4B3-0AAB-5BCF-F809AAB423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97118" y="1620000"/>
              <a:ext cx="2160000" cy="2160000"/>
            </a:xfrm>
            <a:prstGeom prst="rect">
              <a:avLst/>
            </a:prstGeom>
            <a:noFill/>
            <a:ln w="25400">
              <a:solidFill>
                <a:schemeClr val="accent1">
                  <a:shade val="1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0" name="六边形 399">
            <a:extLst>
              <a:ext uri="{FF2B5EF4-FFF2-40B4-BE49-F238E27FC236}">
                <a16:creationId xmlns:a16="http://schemas.microsoft.com/office/drawing/2014/main" id="{816917DC-7CB1-48D8-DD6D-1E5388CE93BE}"/>
              </a:ext>
            </a:extLst>
          </p:cNvPr>
          <p:cNvSpPr>
            <a:spLocks noChangeAspect="1"/>
          </p:cNvSpPr>
          <p:nvPr/>
        </p:nvSpPr>
        <p:spPr>
          <a:xfrm rot="5400000">
            <a:off x="7318739" y="4341736"/>
            <a:ext cx="1536239" cy="133200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23" name="图片 422">
            <a:extLst>
              <a:ext uri="{FF2B5EF4-FFF2-40B4-BE49-F238E27FC236}">
                <a16:creationId xmlns:a16="http://schemas.microsoft.com/office/drawing/2014/main" id="{B1CF96A8-ED20-716E-42A0-295F1D3A0B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72000" y="4208695"/>
            <a:ext cx="1429151" cy="1620000"/>
          </a:xfrm>
          <a:prstGeom prst="rect">
            <a:avLst/>
          </a:prstGeom>
        </p:spPr>
      </p:pic>
      <p:sp>
        <p:nvSpPr>
          <p:cNvPr id="424" name="文本框 423">
            <a:extLst>
              <a:ext uri="{FF2B5EF4-FFF2-40B4-BE49-F238E27FC236}">
                <a16:creationId xmlns:a16="http://schemas.microsoft.com/office/drawing/2014/main" id="{F9C25356-101C-78D2-3E2A-85258C7DE3B6}"/>
              </a:ext>
            </a:extLst>
          </p:cNvPr>
          <p:cNvSpPr txBox="1"/>
          <p:nvPr/>
        </p:nvSpPr>
        <p:spPr>
          <a:xfrm>
            <a:off x="1060302" y="6076800"/>
            <a:ext cx="5230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Haldane Model</a:t>
            </a:r>
          </a:p>
        </p:txBody>
      </p:sp>
      <p:sp>
        <p:nvSpPr>
          <p:cNvPr id="425" name="十字形 424">
            <a:extLst>
              <a:ext uri="{FF2B5EF4-FFF2-40B4-BE49-F238E27FC236}">
                <a16:creationId xmlns:a16="http://schemas.microsoft.com/office/drawing/2014/main" id="{14735966-2049-9C7B-8A26-24673B8326C4}"/>
              </a:ext>
            </a:extLst>
          </p:cNvPr>
          <p:cNvSpPr/>
          <p:nvPr/>
        </p:nvSpPr>
        <p:spPr>
          <a:xfrm>
            <a:off x="9144000" y="4777821"/>
            <a:ext cx="568350" cy="519950"/>
          </a:xfrm>
          <a:prstGeom prst="plus">
            <a:avLst>
              <a:gd name="adj" fmla="val 39655"/>
            </a:avLst>
          </a:prstGeom>
          <a:solidFill>
            <a:srgbClr val="00499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文本框 425">
            <a:extLst>
              <a:ext uri="{FF2B5EF4-FFF2-40B4-BE49-F238E27FC236}">
                <a16:creationId xmlns:a16="http://schemas.microsoft.com/office/drawing/2014/main" id="{2D0A4F34-2AEE-F272-FE74-121CC938FD56}"/>
              </a:ext>
            </a:extLst>
          </p:cNvPr>
          <p:cNvSpPr txBox="1"/>
          <p:nvPr/>
        </p:nvSpPr>
        <p:spPr>
          <a:xfrm>
            <a:off x="7078325" y="5753658"/>
            <a:ext cx="2102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Graphene</a:t>
            </a:r>
          </a:p>
        </p:txBody>
      </p:sp>
      <p:sp>
        <p:nvSpPr>
          <p:cNvPr id="427" name="文本框 426">
            <a:extLst>
              <a:ext uri="{FF2B5EF4-FFF2-40B4-BE49-F238E27FC236}">
                <a16:creationId xmlns:a16="http://schemas.microsoft.com/office/drawing/2014/main" id="{3D7715CA-4F13-E39E-16E8-E000FFD15AF2}"/>
              </a:ext>
            </a:extLst>
          </p:cNvPr>
          <p:cNvSpPr txBox="1"/>
          <p:nvPr/>
        </p:nvSpPr>
        <p:spPr>
          <a:xfrm>
            <a:off x="9684000" y="5753658"/>
            <a:ext cx="2102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Next-neighbor coupling</a:t>
            </a:r>
          </a:p>
        </p:txBody>
      </p:sp>
    </p:spTree>
    <p:extLst>
      <p:ext uri="{BB962C8B-B14F-4D97-AF65-F5344CB8AC3E}">
        <p14:creationId xmlns:p14="http://schemas.microsoft.com/office/powerpoint/2010/main" val="379357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!!文本框 3">
            <a:extLst>
              <a:ext uri="{FF2B5EF4-FFF2-40B4-BE49-F238E27FC236}">
                <a16:creationId xmlns:a16="http://schemas.microsoft.com/office/drawing/2014/main" id="{C1415A47-ACE0-0E4B-2951-442984D12245}"/>
              </a:ext>
            </a:extLst>
          </p:cNvPr>
          <p:cNvSpPr txBox="1"/>
          <p:nvPr/>
        </p:nvSpPr>
        <p:spPr>
          <a:xfrm>
            <a:off x="648000" y="1044000"/>
            <a:ext cx="40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Graphene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3</a:t>
            </a:fld>
            <a:endParaRPr kumimoji="1" lang="zh-CN" altLang="en-US"/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5396892B-A670-5E96-49B2-070CFCE79BED}"/>
              </a:ext>
            </a:extLst>
          </p:cNvPr>
          <p:cNvGrpSpPr/>
          <p:nvPr/>
        </p:nvGrpSpPr>
        <p:grpSpPr>
          <a:xfrm>
            <a:off x="6738222" y="1764000"/>
            <a:ext cx="6096000" cy="4241887"/>
            <a:chOff x="6738222" y="1800000"/>
            <a:chExt cx="6096000" cy="4241887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D56B82E7-2798-6637-2712-1C67C91DB4F1}"/>
                </a:ext>
              </a:extLst>
            </p:cNvPr>
            <p:cNvGrpSpPr/>
            <p:nvPr/>
          </p:nvGrpSpPr>
          <p:grpSpPr>
            <a:xfrm>
              <a:off x="6738222" y="1800000"/>
              <a:ext cx="4045920" cy="794215"/>
              <a:chOff x="6738222" y="1620000"/>
              <a:chExt cx="4045920" cy="794215"/>
            </a:xfrm>
          </p:grpSpPr>
          <p:graphicFrame>
            <p:nvGraphicFramePr>
              <p:cNvPr id="62" name="对象 61">
                <a:extLst>
                  <a:ext uri="{FF2B5EF4-FFF2-40B4-BE49-F238E27FC236}">
                    <a16:creationId xmlns:a16="http://schemas.microsoft.com/office/drawing/2014/main" id="{7D575553-ED43-2EBB-1E35-451F4DAB12D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12405252"/>
                  </p:ext>
                </p:extLst>
              </p:nvPr>
            </p:nvGraphicFramePr>
            <p:xfrm>
              <a:off x="6846222" y="1979240"/>
              <a:ext cx="3251200" cy="4349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4" imgW="3250800" imgH="435600" progId="Equation.AxMath">
                      <p:embed/>
                    </p:oleObj>
                  </mc:Choice>
                  <mc:Fallback>
                    <p:oleObj name="AxMath" r:id="rId4" imgW="3250800" imgH="435600" progId="Equation.AxMath">
                      <p:embed/>
                      <p:pic>
                        <p:nvPicPr>
                          <p:cNvPr id="62" name="对象 61">
                            <a:extLst>
                              <a:ext uri="{FF2B5EF4-FFF2-40B4-BE49-F238E27FC236}">
                                <a16:creationId xmlns:a16="http://schemas.microsoft.com/office/drawing/2014/main" id="{7D575553-ED43-2EBB-1E35-451F4DAB12D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6846222" y="1979240"/>
                            <a:ext cx="3251200" cy="43497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63" name="!!文本框 3">
                <a:extLst>
                  <a:ext uri="{FF2B5EF4-FFF2-40B4-BE49-F238E27FC236}">
                    <a16:creationId xmlns:a16="http://schemas.microsoft.com/office/drawing/2014/main" id="{641269CC-C624-9909-2344-BCA9BD9D9B08}"/>
                  </a:ext>
                </a:extLst>
              </p:cNvPr>
              <p:cNvSpPr txBox="1"/>
              <p:nvPr/>
            </p:nvSpPr>
            <p:spPr>
              <a:xfrm>
                <a:off x="6738222" y="1620000"/>
                <a:ext cx="40459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kumimoji="1" lang="en-US" altLang="zh-CN" sz="1400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Hamiltonian in real space</a:t>
                </a:r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390AC8F5-11A6-1DA4-BC32-FBD7EA45729F}"/>
                </a:ext>
              </a:extLst>
            </p:cNvPr>
            <p:cNvGrpSpPr/>
            <p:nvPr/>
          </p:nvGrpSpPr>
          <p:grpSpPr>
            <a:xfrm>
              <a:off x="6738222" y="3024000"/>
              <a:ext cx="5128020" cy="812438"/>
              <a:chOff x="6738222" y="2555240"/>
              <a:chExt cx="5128020" cy="812438"/>
            </a:xfrm>
          </p:grpSpPr>
          <p:graphicFrame>
            <p:nvGraphicFramePr>
              <p:cNvPr id="67" name="对象 66">
                <a:extLst>
                  <a:ext uri="{FF2B5EF4-FFF2-40B4-BE49-F238E27FC236}">
                    <a16:creationId xmlns:a16="http://schemas.microsoft.com/office/drawing/2014/main" id="{B5B76302-E62B-AD0E-D823-2112B69B8B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59717778"/>
                  </p:ext>
                </p:extLst>
              </p:nvPr>
            </p:nvGraphicFramePr>
            <p:xfrm>
              <a:off x="6846222" y="2915240"/>
              <a:ext cx="1763712" cy="45243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6" imgW="1764000" imgH="452160" progId="Equation.AxMath">
                      <p:embed/>
                    </p:oleObj>
                  </mc:Choice>
                  <mc:Fallback>
                    <p:oleObj name="AxMath" r:id="rId6" imgW="1764000" imgH="452160" progId="Equation.AxMath">
                      <p:embed/>
                      <p:pic>
                        <p:nvPicPr>
                          <p:cNvPr id="67" name="对象 66">
                            <a:extLst>
                              <a:ext uri="{FF2B5EF4-FFF2-40B4-BE49-F238E27FC236}">
                                <a16:creationId xmlns:a16="http://schemas.microsoft.com/office/drawing/2014/main" id="{B5B76302-E62B-AD0E-D823-2112B69B8B6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7"/>
                          <a:stretch>
                            <a:fillRect/>
                          </a:stretch>
                        </p:blipFill>
                        <p:spPr>
                          <a:xfrm>
                            <a:off x="6846222" y="2915240"/>
                            <a:ext cx="1763712" cy="45243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68" name="!!文本框 3">
                <a:extLst>
                  <a:ext uri="{FF2B5EF4-FFF2-40B4-BE49-F238E27FC236}">
                    <a16:creationId xmlns:a16="http://schemas.microsoft.com/office/drawing/2014/main" id="{5E42BF2B-9D37-824C-ABCE-02D6AF4A5349}"/>
                  </a:ext>
                </a:extLst>
              </p:cNvPr>
              <p:cNvSpPr txBox="1"/>
              <p:nvPr/>
            </p:nvSpPr>
            <p:spPr>
              <a:xfrm>
                <a:off x="6738222" y="2555240"/>
                <a:ext cx="51280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kumimoji="1" lang="en-US" altLang="zh-CN" sz="1400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Fourier series expansion</a:t>
                </a: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0B3E86AB-5331-3C45-0986-4706B9AA40F7}"/>
                </a:ext>
              </a:extLst>
            </p:cNvPr>
            <p:cNvGrpSpPr/>
            <p:nvPr/>
          </p:nvGrpSpPr>
          <p:grpSpPr>
            <a:xfrm>
              <a:off x="6738222" y="4320000"/>
              <a:ext cx="6096000" cy="1721887"/>
              <a:chOff x="6738222" y="3491240"/>
              <a:chExt cx="6096000" cy="1721887"/>
            </a:xfrm>
          </p:grpSpPr>
          <p:graphicFrame>
            <p:nvGraphicFramePr>
              <p:cNvPr id="61" name="对象 60">
                <a:extLst>
                  <a:ext uri="{FF2B5EF4-FFF2-40B4-BE49-F238E27FC236}">
                    <a16:creationId xmlns:a16="http://schemas.microsoft.com/office/drawing/2014/main" id="{BC3E958A-1E88-CDD4-DE44-697EA7245BE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67468700"/>
                  </p:ext>
                </p:extLst>
              </p:nvPr>
            </p:nvGraphicFramePr>
            <p:xfrm>
              <a:off x="6841722" y="3868540"/>
              <a:ext cx="4545013" cy="6238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8" imgW="4545720" imgH="624600" progId="Equation.AxMath">
                      <p:embed/>
                    </p:oleObj>
                  </mc:Choice>
                  <mc:Fallback>
                    <p:oleObj name="AxMath" r:id="rId8" imgW="4545720" imgH="624600" progId="Equation.AxMath">
                      <p:embed/>
                      <p:pic>
                        <p:nvPicPr>
                          <p:cNvPr id="61" name="对象 60">
                            <a:extLst>
                              <a:ext uri="{FF2B5EF4-FFF2-40B4-BE49-F238E27FC236}">
                                <a16:creationId xmlns:a16="http://schemas.microsoft.com/office/drawing/2014/main" id="{BC3E958A-1E88-CDD4-DE44-697EA7245BE9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9"/>
                          <a:stretch>
                            <a:fillRect/>
                          </a:stretch>
                        </p:blipFill>
                        <p:spPr>
                          <a:xfrm>
                            <a:off x="6841722" y="3868540"/>
                            <a:ext cx="4545013" cy="62388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64" name="对象 63">
                <a:extLst>
                  <a:ext uri="{FF2B5EF4-FFF2-40B4-BE49-F238E27FC236}">
                    <a16:creationId xmlns:a16="http://schemas.microsoft.com/office/drawing/2014/main" id="{A6A932F2-B15B-4085-47AE-452D742FA0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20879375"/>
                  </p:ext>
                </p:extLst>
              </p:nvPr>
            </p:nvGraphicFramePr>
            <p:xfrm>
              <a:off x="6846222" y="4589240"/>
              <a:ext cx="5240337" cy="62388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0" imgW="5240160" imgH="624600" progId="Equation.AxMath">
                      <p:embed/>
                    </p:oleObj>
                  </mc:Choice>
                  <mc:Fallback>
                    <p:oleObj name="AxMath" r:id="rId10" imgW="5240160" imgH="624600" progId="Equation.AxMath">
                      <p:embed/>
                      <p:pic>
                        <p:nvPicPr>
                          <p:cNvPr id="64" name="对象 63">
                            <a:extLst>
                              <a:ext uri="{FF2B5EF4-FFF2-40B4-BE49-F238E27FC236}">
                                <a16:creationId xmlns:a16="http://schemas.microsoft.com/office/drawing/2014/main" id="{A6A932F2-B15B-4085-47AE-452D742FA0B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6846222" y="4589240"/>
                            <a:ext cx="5240337" cy="623887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90BD1773-741C-9B12-E1CF-EDB4172AF314}"/>
                  </a:ext>
                </a:extLst>
              </p:cNvPr>
              <p:cNvSpPr txBox="1"/>
              <p:nvPr/>
            </p:nvSpPr>
            <p:spPr>
              <a:xfrm>
                <a:off x="6738222" y="3491240"/>
                <a:ext cx="6096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kumimoji="1" lang="en-US" altLang="zh-CN" sz="1400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Hamiltonian in </a:t>
                </a:r>
                <a:r>
                  <a:rPr kumimoji="1" lang="en-US" altLang="zh-CN" sz="1400" i="1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k</a:t>
                </a:r>
                <a:r>
                  <a:rPr kumimoji="1" lang="en-US" altLang="zh-CN" sz="1400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-space </a:t>
                </a:r>
                <a:endParaRPr lang="zh-CN" altLang="en-US" sz="1400" dirty="0"/>
              </a:p>
            </p:txBody>
          </p:sp>
        </p:grp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B46D73F2-D2DB-FED1-00F1-26C3C21D2AA8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r="7031" b="10986"/>
          <a:stretch/>
        </p:blipFill>
        <p:spPr>
          <a:xfrm>
            <a:off x="900000" y="1620000"/>
            <a:ext cx="5597495" cy="44568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79665B1A-FF12-0036-4034-4A628E7A095A}"/>
              </a:ext>
            </a:extLst>
          </p:cNvPr>
          <p:cNvSpPr txBox="1"/>
          <p:nvPr/>
        </p:nvSpPr>
        <p:spPr>
          <a:xfrm>
            <a:off x="1060302" y="6076800"/>
            <a:ext cx="5230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Graphene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6ED64E1-2D67-F4B0-BF07-B3F3509E4DE2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</p:spTree>
    <p:extLst>
      <p:ext uri="{BB962C8B-B14F-4D97-AF65-F5344CB8AC3E}">
        <p14:creationId xmlns:p14="http://schemas.microsoft.com/office/powerpoint/2010/main" val="727826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图片 79">
            <a:extLst>
              <a:ext uri="{FF2B5EF4-FFF2-40B4-BE49-F238E27FC236}">
                <a16:creationId xmlns:a16="http://schemas.microsoft.com/office/drawing/2014/main" id="{06A69785-739C-7936-8723-70427CBF4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000" y="1620000"/>
            <a:ext cx="5495090" cy="4500000"/>
          </a:xfrm>
          <a:prstGeom prst="rect">
            <a:avLst/>
          </a:prstGeom>
        </p:spPr>
      </p:pic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4</a:t>
            </a:fld>
            <a:endParaRPr kumimoji="1" lang="zh-CN" altLang="en-US"/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075D9331-3B0E-28E1-19A9-6327FE31F567}"/>
              </a:ext>
            </a:extLst>
          </p:cNvPr>
          <p:cNvGrpSpPr/>
          <p:nvPr/>
        </p:nvGrpSpPr>
        <p:grpSpPr>
          <a:xfrm>
            <a:off x="6738222" y="1764000"/>
            <a:ext cx="6096000" cy="4241887"/>
            <a:chOff x="6738222" y="1800000"/>
            <a:chExt cx="6096000" cy="4241887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1787416D-CD4B-607D-05A4-AAB0704A153F}"/>
                </a:ext>
              </a:extLst>
            </p:cNvPr>
            <p:cNvGrpSpPr/>
            <p:nvPr/>
          </p:nvGrpSpPr>
          <p:grpSpPr>
            <a:xfrm>
              <a:off x="6738222" y="1800000"/>
              <a:ext cx="4045920" cy="794215"/>
              <a:chOff x="6738222" y="1620000"/>
              <a:chExt cx="4045920" cy="794215"/>
            </a:xfrm>
          </p:grpSpPr>
          <p:graphicFrame>
            <p:nvGraphicFramePr>
              <p:cNvPr id="20" name="对象 19">
                <a:extLst>
                  <a:ext uri="{FF2B5EF4-FFF2-40B4-BE49-F238E27FC236}">
                    <a16:creationId xmlns:a16="http://schemas.microsoft.com/office/drawing/2014/main" id="{7A0D6AD2-CBBB-CB3C-8757-C6184A04C0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0585055"/>
                  </p:ext>
                </p:extLst>
              </p:nvPr>
            </p:nvGraphicFramePr>
            <p:xfrm>
              <a:off x="6846222" y="1979240"/>
              <a:ext cx="3251200" cy="4349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5" imgW="3250800" imgH="435600" progId="Equation.AxMath">
                      <p:embed/>
                    </p:oleObj>
                  </mc:Choice>
                  <mc:Fallback>
                    <p:oleObj name="AxMath" r:id="rId5" imgW="3250800" imgH="435600" progId="Equation.AxMath">
                      <p:embed/>
                      <p:pic>
                        <p:nvPicPr>
                          <p:cNvPr id="62" name="对象 61">
                            <a:extLst>
                              <a:ext uri="{FF2B5EF4-FFF2-40B4-BE49-F238E27FC236}">
                                <a16:creationId xmlns:a16="http://schemas.microsoft.com/office/drawing/2014/main" id="{7D575553-ED43-2EBB-1E35-451F4DAB12D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6846222" y="1979240"/>
                            <a:ext cx="3251200" cy="43497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22" name="!!文本框 3">
                <a:extLst>
                  <a:ext uri="{FF2B5EF4-FFF2-40B4-BE49-F238E27FC236}">
                    <a16:creationId xmlns:a16="http://schemas.microsoft.com/office/drawing/2014/main" id="{781D45B7-E8A2-32A2-F215-544E1ABDDEA9}"/>
                  </a:ext>
                </a:extLst>
              </p:cNvPr>
              <p:cNvSpPr txBox="1"/>
              <p:nvPr/>
            </p:nvSpPr>
            <p:spPr>
              <a:xfrm>
                <a:off x="6738222" y="1620000"/>
                <a:ext cx="40459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kumimoji="1" lang="en-US" altLang="zh-CN" sz="1400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Hamiltonian in real space</a:t>
                </a: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EE024AA7-D256-FFF9-9228-4A35EC9C0C39}"/>
                </a:ext>
              </a:extLst>
            </p:cNvPr>
            <p:cNvGrpSpPr/>
            <p:nvPr/>
          </p:nvGrpSpPr>
          <p:grpSpPr>
            <a:xfrm>
              <a:off x="6738222" y="3024000"/>
              <a:ext cx="5128020" cy="812438"/>
              <a:chOff x="6738222" y="2555240"/>
              <a:chExt cx="5128020" cy="812438"/>
            </a:xfrm>
          </p:grpSpPr>
          <p:graphicFrame>
            <p:nvGraphicFramePr>
              <p:cNvPr id="18" name="对象 17">
                <a:extLst>
                  <a:ext uri="{FF2B5EF4-FFF2-40B4-BE49-F238E27FC236}">
                    <a16:creationId xmlns:a16="http://schemas.microsoft.com/office/drawing/2014/main" id="{DF95B60F-2865-0D2D-5234-EB5FF0041B9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3044192"/>
                  </p:ext>
                </p:extLst>
              </p:nvPr>
            </p:nvGraphicFramePr>
            <p:xfrm>
              <a:off x="6846222" y="2915240"/>
              <a:ext cx="1763712" cy="45243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7" imgW="1764000" imgH="452160" progId="Equation.AxMath">
                      <p:embed/>
                    </p:oleObj>
                  </mc:Choice>
                  <mc:Fallback>
                    <p:oleObj name="AxMath" r:id="rId7" imgW="1764000" imgH="452160" progId="Equation.AxMath">
                      <p:embed/>
                      <p:pic>
                        <p:nvPicPr>
                          <p:cNvPr id="67" name="对象 66">
                            <a:extLst>
                              <a:ext uri="{FF2B5EF4-FFF2-40B4-BE49-F238E27FC236}">
                                <a16:creationId xmlns:a16="http://schemas.microsoft.com/office/drawing/2014/main" id="{B5B76302-E62B-AD0E-D823-2112B69B8B6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6846222" y="2915240"/>
                            <a:ext cx="1763712" cy="45243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9" name="!!文本框 3">
                <a:extLst>
                  <a:ext uri="{FF2B5EF4-FFF2-40B4-BE49-F238E27FC236}">
                    <a16:creationId xmlns:a16="http://schemas.microsoft.com/office/drawing/2014/main" id="{A35F6711-33EA-5AD0-B9CA-587BBACA63E1}"/>
                  </a:ext>
                </a:extLst>
              </p:cNvPr>
              <p:cNvSpPr txBox="1"/>
              <p:nvPr/>
            </p:nvSpPr>
            <p:spPr>
              <a:xfrm>
                <a:off x="6738222" y="2555240"/>
                <a:ext cx="51280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kumimoji="1" lang="en-US" altLang="zh-CN" sz="1400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Fourier series expansion</a:t>
                </a: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28BBA6FD-A10E-EEA4-D9A8-0874FA064A12}"/>
                </a:ext>
              </a:extLst>
            </p:cNvPr>
            <p:cNvGrpSpPr/>
            <p:nvPr/>
          </p:nvGrpSpPr>
          <p:grpSpPr>
            <a:xfrm>
              <a:off x="6738222" y="4320000"/>
              <a:ext cx="6096000" cy="1721887"/>
              <a:chOff x="6738222" y="3491240"/>
              <a:chExt cx="6096000" cy="1721887"/>
            </a:xfrm>
          </p:grpSpPr>
          <p:graphicFrame>
            <p:nvGraphicFramePr>
              <p:cNvPr id="15" name="对象 14">
                <a:extLst>
                  <a:ext uri="{FF2B5EF4-FFF2-40B4-BE49-F238E27FC236}">
                    <a16:creationId xmlns:a16="http://schemas.microsoft.com/office/drawing/2014/main" id="{11328589-5DCE-E986-D546-10A58B64A1C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1341053"/>
                  </p:ext>
                </p:extLst>
              </p:nvPr>
            </p:nvGraphicFramePr>
            <p:xfrm>
              <a:off x="6841722" y="3868540"/>
              <a:ext cx="4545013" cy="6238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9" imgW="4545720" imgH="624600" progId="Equation.AxMath">
                      <p:embed/>
                    </p:oleObj>
                  </mc:Choice>
                  <mc:Fallback>
                    <p:oleObj name="AxMath" r:id="rId9" imgW="4545720" imgH="624600" progId="Equation.AxMath">
                      <p:embed/>
                      <p:pic>
                        <p:nvPicPr>
                          <p:cNvPr id="61" name="对象 60">
                            <a:extLst>
                              <a:ext uri="{FF2B5EF4-FFF2-40B4-BE49-F238E27FC236}">
                                <a16:creationId xmlns:a16="http://schemas.microsoft.com/office/drawing/2014/main" id="{BC3E958A-1E88-CDD4-DE44-697EA7245BE9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6841722" y="3868540"/>
                            <a:ext cx="4545013" cy="62388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6" name="对象 15">
                <a:extLst>
                  <a:ext uri="{FF2B5EF4-FFF2-40B4-BE49-F238E27FC236}">
                    <a16:creationId xmlns:a16="http://schemas.microsoft.com/office/drawing/2014/main" id="{67A3F26D-4722-B6F3-9022-7C1D690B89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9448023"/>
                  </p:ext>
                </p:extLst>
              </p:nvPr>
            </p:nvGraphicFramePr>
            <p:xfrm>
              <a:off x="6846222" y="4589240"/>
              <a:ext cx="5240337" cy="62388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1" imgW="5240160" imgH="624600" progId="Equation.AxMath">
                      <p:embed/>
                    </p:oleObj>
                  </mc:Choice>
                  <mc:Fallback>
                    <p:oleObj name="AxMath" r:id="rId11" imgW="5240160" imgH="624600" progId="Equation.AxMath">
                      <p:embed/>
                      <p:pic>
                        <p:nvPicPr>
                          <p:cNvPr id="64" name="对象 63">
                            <a:extLst>
                              <a:ext uri="{FF2B5EF4-FFF2-40B4-BE49-F238E27FC236}">
                                <a16:creationId xmlns:a16="http://schemas.microsoft.com/office/drawing/2014/main" id="{A6A932F2-B15B-4085-47AE-452D742FA0B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6846222" y="4589240"/>
                            <a:ext cx="5240337" cy="623887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215CB760-98DB-BD34-6245-5C4A15A4D69B}"/>
                  </a:ext>
                </a:extLst>
              </p:cNvPr>
              <p:cNvSpPr txBox="1"/>
              <p:nvPr/>
            </p:nvSpPr>
            <p:spPr>
              <a:xfrm>
                <a:off x="6738222" y="3491240"/>
                <a:ext cx="6096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kumimoji="1" lang="en-US" altLang="zh-CN" sz="1400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Hamiltonian in </a:t>
                </a:r>
                <a:r>
                  <a:rPr kumimoji="1" lang="en-US" altLang="zh-CN" sz="1400" i="1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k</a:t>
                </a:r>
                <a:r>
                  <a:rPr kumimoji="1" lang="en-US" altLang="zh-CN" sz="1400" dirty="0">
                    <a:solidFill>
                      <a:schemeClr val="accent1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</a:rPr>
                  <a:t>-space </a:t>
                </a:r>
                <a:endParaRPr lang="zh-CN" altLang="en-US" sz="1400" dirty="0"/>
              </a:p>
            </p:txBody>
          </p:sp>
        </p:grp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7F009556-CB38-5D58-988F-BA08EB0BC190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672674B-D4EF-606C-96F7-B142627E2E4B}"/>
              </a:ext>
            </a:extLst>
          </p:cNvPr>
          <p:cNvSpPr txBox="1"/>
          <p:nvPr/>
        </p:nvSpPr>
        <p:spPr>
          <a:xfrm>
            <a:off x="1060302" y="6120000"/>
            <a:ext cx="5230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Berry curvature is not the same under different gauges.</a:t>
            </a:r>
          </a:p>
        </p:txBody>
      </p:sp>
      <p:sp>
        <p:nvSpPr>
          <p:cNvPr id="76" name="!!文本框 3">
            <a:extLst>
              <a:ext uri="{FF2B5EF4-FFF2-40B4-BE49-F238E27FC236}">
                <a16:creationId xmlns:a16="http://schemas.microsoft.com/office/drawing/2014/main" id="{95DE3384-6F62-6267-C085-82BEEE1A9616}"/>
              </a:ext>
            </a:extLst>
          </p:cNvPr>
          <p:cNvSpPr txBox="1"/>
          <p:nvPr/>
        </p:nvSpPr>
        <p:spPr>
          <a:xfrm>
            <a:off x="648000" y="1044000"/>
            <a:ext cx="40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Graphene</a:t>
            </a:r>
          </a:p>
        </p:txBody>
      </p:sp>
      <p:sp>
        <p:nvSpPr>
          <p:cNvPr id="78" name="!!文本框 3">
            <a:extLst>
              <a:ext uri="{FF2B5EF4-FFF2-40B4-BE49-F238E27FC236}">
                <a16:creationId xmlns:a16="http://schemas.microsoft.com/office/drawing/2014/main" id="{9E20EAE6-D37E-CFA9-7245-16DAD642E086}"/>
              </a:ext>
            </a:extLst>
          </p:cNvPr>
          <p:cNvSpPr txBox="1"/>
          <p:nvPr/>
        </p:nvSpPr>
        <p:spPr>
          <a:xfrm>
            <a:off x="1868629" y="3456000"/>
            <a:ext cx="12661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Lattice gauge</a:t>
            </a:r>
          </a:p>
        </p:txBody>
      </p:sp>
      <p:sp>
        <p:nvSpPr>
          <p:cNvPr id="79" name="!!文本框 3">
            <a:extLst>
              <a:ext uri="{FF2B5EF4-FFF2-40B4-BE49-F238E27FC236}">
                <a16:creationId xmlns:a16="http://schemas.microsoft.com/office/drawing/2014/main" id="{48938F24-0DEF-7D2B-2350-D5B80D4ABBA7}"/>
              </a:ext>
            </a:extLst>
          </p:cNvPr>
          <p:cNvSpPr txBox="1"/>
          <p:nvPr/>
        </p:nvSpPr>
        <p:spPr>
          <a:xfrm>
            <a:off x="4608000" y="3456000"/>
            <a:ext cx="12661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Atomic gauge</a:t>
            </a:r>
          </a:p>
        </p:txBody>
      </p:sp>
    </p:spTree>
    <p:extLst>
      <p:ext uri="{BB962C8B-B14F-4D97-AF65-F5344CB8AC3E}">
        <p14:creationId xmlns:p14="http://schemas.microsoft.com/office/powerpoint/2010/main" val="2841996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90E0CB7C-D593-3365-87F9-30ABE1B21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000" y="1440000"/>
            <a:ext cx="4914000" cy="4680000"/>
          </a:xfrm>
          <a:prstGeom prst="rect">
            <a:avLst/>
          </a:prstGeom>
        </p:spPr>
      </p:pic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5</a:t>
            </a:fld>
            <a:endParaRPr kumimoji="1" lang="zh-CN" altLang="en-US" dirty="0"/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!!文本框 3">
            <a:extLst>
              <a:ext uri="{FF2B5EF4-FFF2-40B4-BE49-F238E27FC236}">
                <a16:creationId xmlns:a16="http://schemas.microsoft.com/office/drawing/2014/main" id="{E896EB2C-BE0C-97EF-5BDD-17B91E9E9D2A}"/>
              </a:ext>
            </a:extLst>
          </p:cNvPr>
          <p:cNvSpPr txBox="1"/>
          <p:nvPr/>
        </p:nvSpPr>
        <p:spPr>
          <a:xfrm>
            <a:off x="648000" y="1044000"/>
            <a:ext cx="40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Graphene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9B3EB0D-904A-860D-B005-A33EE8AD24D6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6B881B54-82C6-250C-9E50-737AC66F5C8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53" r="853"/>
          <a:stretch/>
        </p:blipFill>
        <p:spPr>
          <a:xfrm>
            <a:off x="5868000" y="1440000"/>
            <a:ext cx="4830120" cy="4679996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5D8F0A3E-72B6-A3BA-009B-EB4C8DA007C2}"/>
              </a:ext>
            </a:extLst>
          </p:cNvPr>
          <p:cNvSpPr txBox="1"/>
          <p:nvPr/>
        </p:nvSpPr>
        <p:spPr>
          <a:xfrm>
            <a:off x="1060301" y="6120000"/>
            <a:ext cx="95793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Band structure (Bulk)</a:t>
            </a: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C50F3BA2-2183-DF60-E9AB-4E7F9C6CDF97}"/>
              </a:ext>
            </a:extLst>
          </p:cNvPr>
          <p:cNvSpPr>
            <a:spLocks noChangeAspect="1"/>
          </p:cNvSpPr>
          <p:nvPr/>
        </p:nvSpPr>
        <p:spPr>
          <a:xfrm>
            <a:off x="2142000" y="3414847"/>
            <a:ext cx="180000" cy="180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B673E332-7C53-15B6-F1D0-02F7EE5C9E65}"/>
              </a:ext>
            </a:extLst>
          </p:cNvPr>
          <p:cNvSpPr>
            <a:spLocks noChangeAspect="1"/>
          </p:cNvSpPr>
          <p:nvPr/>
        </p:nvSpPr>
        <p:spPr>
          <a:xfrm>
            <a:off x="4561200" y="3414847"/>
            <a:ext cx="180000" cy="180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D2D990F7-841F-43F5-9C25-FE5E34857C66}"/>
              </a:ext>
            </a:extLst>
          </p:cNvPr>
          <p:cNvSpPr>
            <a:spLocks noChangeAspect="1"/>
          </p:cNvSpPr>
          <p:nvPr/>
        </p:nvSpPr>
        <p:spPr>
          <a:xfrm>
            <a:off x="8276400" y="3414847"/>
            <a:ext cx="180000" cy="180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459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6</a:t>
            </a:fld>
            <a:endParaRPr kumimoji="1" lang="zh-CN" altLang="en-US" dirty="0"/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!!文本框 3">
            <a:extLst>
              <a:ext uri="{FF2B5EF4-FFF2-40B4-BE49-F238E27FC236}">
                <a16:creationId xmlns:a16="http://schemas.microsoft.com/office/drawing/2014/main" id="{E896EB2C-BE0C-97EF-5BDD-17B91E9E9D2A}"/>
              </a:ext>
            </a:extLst>
          </p:cNvPr>
          <p:cNvSpPr txBox="1"/>
          <p:nvPr/>
        </p:nvSpPr>
        <p:spPr>
          <a:xfrm>
            <a:off x="648000" y="1044000"/>
            <a:ext cx="40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Graphene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9B3EB0D-904A-860D-B005-A33EE8AD24D6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9B491D82-4D63-0DD0-C85B-1E9E012BDD94}"/>
              </a:ext>
            </a:extLst>
          </p:cNvPr>
          <p:cNvGrpSpPr/>
          <p:nvPr/>
        </p:nvGrpSpPr>
        <p:grpSpPr>
          <a:xfrm>
            <a:off x="5760000" y="1512000"/>
            <a:ext cx="3110683" cy="4608000"/>
            <a:chOff x="1872000" y="1439998"/>
            <a:chExt cx="3435430" cy="5089056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33D937C5-D4DF-5413-8ECC-42B00160088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69585" y="3995995"/>
              <a:ext cx="2503299" cy="2533059"/>
              <a:chOff x="1058066" y="4014000"/>
              <a:chExt cx="995229" cy="1007062"/>
            </a:xfrm>
          </p:grpSpPr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A98A55CB-AFC6-F64F-EE47-87877C0B78FA}"/>
                  </a:ext>
                </a:extLst>
              </p:cNvPr>
              <p:cNvCxnSpPr/>
              <p:nvPr/>
            </p:nvCxnSpPr>
            <p:spPr>
              <a:xfrm>
                <a:off x="1317923" y="4033593"/>
                <a:ext cx="0" cy="987469"/>
              </a:xfrm>
              <a:prstGeom prst="lin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" name="图片 12">
                <a:extLst>
                  <a:ext uri="{FF2B5EF4-FFF2-40B4-BE49-F238E27FC236}">
                    <a16:creationId xmlns:a16="http://schemas.microsoft.com/office/drawing/2014/main" id="{881DB66B-E98D-1626-6B85-EDAFA3BB508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6920" r="68699" b="54877"/>
              <a:stretch/>
            </p:blipFill>
            <p:spPr>
              <a:xfrm>
                <a:off x="1143311" y="4123814"/>
                <a:ext cx="909984" cy="872313"/>
              </a:xfrm>
              <a:prstGeom prst="rect">
                <a:avLst/>
              </a:prstGeom>
            </p:spPr>
          </p:pic>
          <p:graphicFrame>
            <p:nvGraphicFramePr>
              <p:cNvPr id="39" name="对象 38">
                <a:extLst>
                  <a:ext uri="{FF2B5EF4-FFF2-40B4-BE49-F238E27FC236}">
                    <a16:creationId xmlns:a16="http://schemas.microsoft.com/office/drawing/2014/main" id="{E13A6A5D-49CE-F4A2-887D-4A517C958D0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54934791"/>
                  </p:ext>
                </p:extLst>
              </p:nvPr>
            </p:nvGraphicFramePr>
            <p:xfrm>
              <a:off x="1058066" y="4014000"/>
              <a:ext cx="154035" cy="17387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5" imgW="208816" imgH="236528" progId="Equation.AxMath">
                      <p:embed/>
                    </p:oleObj>
                  </mc:Choice>
                  <mc:Fallback>
                    <p:oleObj name="AxMath" r:id="rId5" imgW="208816" imgH="236528" progId="Equation.AxMath">
                      <p:embed/>
                      <p:pic>
                        <p:nvPicPr>
                          <p:cNvPr id="26" name="对象 25">
                            <a:extLst>
                              <a:ext uri="{FF2B5EF4-FFF2-40B4-BE49-F238E27FC236}">
                                <a16:creationId xmlns:a16="http://schemas.microsoft.com/office/drawing/2014/main" id="{1DAEFECC-ADD6-02F6-E125-34C59704766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1058066" y="4014000"/>
                            <a:ext cx="154035" cy="173872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F36E48E9-8DCD-2170-8771-575E3601739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69584" y="1439998"/>
              <a:ext cx="3037846" cy="2405582"/>
              <a:chOff x="1058632" y="1620000"/>
              <a:chExt cx="1212085" cy="959817"/>
            </a:xfrm>
          </p:grpSpPr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57D26206-260B-A01F-DDB3-9E3629635E0E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1704375" y="1242000"/>
                <a:ext cx="0" cy="1132684"/>
              </a:xfrm>
              <a:prstGeom prst="lin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C47E9AEA-9E6F-E73A-5849-6F88052948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t="35850" r="56838" b="34373"/>
              <a:stretch/>
            </p:blipFill>
            <p:spPr>
              <a:xfrm rot="5400000">
                <a:off x="1263124" y="1691984"/>
                <a:ext cx="909985" cy="865681"/>
              </a:xfrm>
              <a:prstGeom prst="rect">
                <a:avLst/>
              </a:prstGeom>
            </p:spPr>
          </p:pic>
          <p:graphicFrame>
            <p:nvGraphicFramePr>
              <p:cNvPr id="34" name="对象 33">
                <a:extLst>
                  <a:ext uri="{FF2B5EF4-FFF2-40B4-BE49-F238E27FC236}">
                    <a16:creationId xmlns:a16="http://schemas.microsoft.com/office/drawing/2014/main" id="{D9527423-9815-2825-1B40-730181BC85D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3509445"/>
                  </p:ext>
                </p:extLst>
              </p:nvPr>
            </p:nvGraphicFramePr>
            <p:xfrm>
              <a:off x="1058632" y="1620000"/>
              <a:ext cx="161616" cy="17449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8" imgW="219616" imgH="236528" progId="Equation.AxMath">
                      <p:embed/>
                    </p:oleObj>
                  </mc:Choice>
                  <mc:Fallback>
                    <p:oleObj name="AxMath" r:id="rId8" imgW="219616" imgH="236528" progId="Equation.AxMath">
                      <p:embed/>
                      <p:pic>
                        <p:nvPicPr>
                          <p:cNvPr id="24" name="对象 23">
                            <a:extLst>
                              <a:ext uri="{FF2B5EF4-FFF2-40B4-BE49-F238E27FC236}">
                                <a16:creationId xmlns:a16="http://schemas.microsoft.com/office/drawing/2014/main" id="{DE628206-13EE-D2A4-26D1-31EAA7375A05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9"/>
                          <a:stretch>
                            <a:fillRect/>
                          </a:stretch>
                        </p:blipFill>
                        <p:spPr>
                          <a:xfrm>
                            <a:off x="1058632" y="1620000"/>
                            <a:ext cx="161616" cy="174497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67" name="!!文本框 3">
              <a:extLst>
                <a:ext uri="{FF2B5EF4-FFF2-40B4-BE49-F238E27FC236}">
                  <a16:creationId xmlns:a16="http://schemas.microsoft.com/office/drawing/2014/main" id="{E871F30E-1345-E6D0-D109-B943CD77B2ED}"/>
                </a:ext>
              </a:extLst>
            </p:cNvPr>
            <p:cNvSpPr txBox="1"/>
            <p:nvPr/>
          </p:nvSpPr>
          <p:spPr>
            <a:xfrm>
              <a:off x="3327757" y="1539573"/>
              <a:ext cx="1266186" cy="3399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Zigzag</a:t>
              </a:r>
            </a:p>
          </p:txBody>
        </p:sp>
        <p:sp>
          <p:nvSpPr>
            <p:cNvPr id="69" name="!!文本框 3">
              <a:extLst>
                <a:ext uri="{FF2B5EF4-FFF2-40B4-BE49-F238E27FC236}">
                  <a16:creationId xmlns:a16="http://schemas.microsoft.com/office/drawing/2014/main" id="{C726058E-3732-63B4-9711-2ED293A5C237}"/>
                </a:ext>
              </a:extLst>
            </p:cNvPr>
            <p:cNvSpPr txBox="1"/>
            <p:nvPr/>
          </p:nvSpPr>
          <p:spPr>
            <a:xfrm>
              <a:off x="1872000" y="5531754"/>
              <a:ext cx="1266186" cy="3399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Armchair</a:t>
              </a: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F210E354-3AF7-F287-6F37-555AF67C3E9B}"/>
              </a:ext>
            </a:extLst>
          </p:cNvPr>
          <p:cNvGrpSpPr/>
          <p:nvPr/>
        </p:nvGrpSpPr>
        <p:grpSpPr>
          <a:xfrm>
            <a:off x="8495997" y="1512000"/>
            <a:ext cx="3071954" cy="4596174"/>
            <a:chOff x="5849008" y="1439997"/>
            <a:chExt cx="3392659" cy="5075994"/>
          </a:xfrm>
        </p:grpSpPr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9A4CA168-F3E4-88CF-306D-A289D045C5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11593" y="1439997"/>
              <a:ext cx="3030074" cy="2307480"/>
              <a:chOff x="1121673" y="2772000"/>
              <a:chExt cx="1200327" cy="914082"/>
            </a:xfrm>
          </p:grpSpPr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0404F93D-C86E-675E-EB32-4E1B7A4364D4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1755658" y="2397600"/>
                <a:ext cx="0" cy="1132684"/>
              </a:xfrm>
              <a:prstGeom prst="lin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474F732F-C31F-7E69-846E-EE99BE07204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28014" r="58735" b="38931"/>
              <a:stretch/>
            </p:blipFill>
            <p:spPr>
              <a:xfrm rot="5400000">
                <a:off x="1331793" y="2808000"/>
                <a:ext cx="834551" cy="921613"/>
              </a:xfrm>
              <a:prstGeom prst="rect">
                <a:avLst/>
              </a:prstGeom>
            </p:spPr>
          </p:pic>
          <p:graphicFrame>
            <p:nvGraphicFramePr>
              <p:cNvPr id="36" name="对象 35">
                <a:extLst>
                  <a:ext uri="{FF2B5EF4-FFF2-40B4-BE49-F238E27FC236}">
                    <a16:creationId xmlns:a16="http://schemas.microsoft.com/office/drawing/2014/main" id="{C4152146-AC0D-DB73-5DDB-E436DB5477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7283299"/>
                  </p:ext>
                </p:extLst>
              </p:nvPr>
            </p:nvGraphicFramePr>
            <p:xfrm>
              <a:off x="1121673" y="2772000"/>
              <a:ext cx="165108" cy="1732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1" imgW="226080" imgH="236160" progId="Equation.AxMath">
                      <p:embed/>
                    </p:oleObj>
                  </mc:Choice>
                  <mc:Fallback>
                    <p:oleObj name="AxMath" r:id="rId11" imgW="226080" imgH="236160" progId="Equation.AxMath">
                      <p:embed/>
                      <p:pic>
                        <p:nvPicPr>
                          <p:cNvPr id="25" name="对象 24">
                            <a:extLst>
                              <a:ext uri="{FF2B5EF4-FFF2-40B4-BE49-F238E27FC236}">
                                <a16:creationId xmlns:a16="http://schemas.microsoft.com/office/drawing/2014/main" id="{6ADFC851-3E61-60B5-F129-8FEDB259EFB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1121673" y="2772000"/>
                            <a:ext cx="165108" cy="17324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744EDEC3-BBC5-FDDC-9BA4-5178788EF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11592" y="3995994"/>
              <a:ext cx="2494190" cy="2519997"/>
              <a:chOff x="1131268" y="5220000"/>
              <a:chExt cx="1030802" cy="1041469"/>
            </a:xfrm>
          </p:grpSpPr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5CED1E01-8928-160D-A367-5BEB0DF3F550}"/>
                  </a:ext>
                </a:extLst>
              </p:cNvPr>
              <p:cNvCxnSpPr/>
              <p:nvPr/>
            </p:nvCxnSpPr>
            <p:spPr>
              <a:xfrm>
                <a:off x="1425199" y="5274000"/>
                <a:ext cx="0" cy="987469"/>
              </a:xfrm>
              <a:prstGeom prst="lin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8" name="图片 27">
                <a:extLst>
                  <a:ext uri="{FF2B5EF4-FFF2-40B4-BE49-F238E27FC236}">
                    <a16:creationId xmlns:a16="http://schemas.microsoft.com/office/drawing/2014/main" id="{ABFC74ED-6ADB-3BAB-E4E0-DCA9635AA1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t="17842" r="67600" b="47851"/>
              <a:stretch/>
            </p:blipFill>
            <p:spPr>
              <a:xfrm>
                <a:off x="1331465" y="5369414"/>
                <a:ext cx="830605" cy="859348"/>
              </a:xfrm>
              <a:prstGeom prst="rect">
                <a:avLst/>
              </a:prstGeom>
            </p:spPr>
          </p:pic>
          <p:graphicFrame>
            <p:nvGraphicFramePr>
              <p:cNvPr id="41" name="对象 40">
                <a:extLst>
                  <a:ext uri="{FF2B5EF4-FFF2-40B4-BE49-F238E27FC236}">
                    <a16:creationId xmlns:a16="http://schemas.microsoft.com/office/drawing/2014/main" id="{EA554142-A4E5-9CAA-546E-EFAEA04736C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4533335"/>
                  </p:ext>
                </p:extLst>
              </p:nvPr>
            </p:nvGraphicFramePr>
            <p:xfrm>
              <a:off x="1131268" y="5220000"/>
              <a:ext cx="172254" cy="18074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4" imgW="225737" imgH="236528" progId="Equation.AxMath">
                      <p:embed/>
                    </p:oleObj>
                  </mc:Choice>
                  <mc:Fallback>
                    <p:oleObj name="AxMath" r:id="rId14" imgW="225737" imgH="236528" progId="Equation.AxMath">
                      <p:embed/>
                      <p:pic>
                        <p:nvPicPr>
                          <p:cNvPr id="27" name="对象 26">
                            <a:extLst>
                              <a:ext uri="{FF2B5EF4-FFF2-40B4-BE49-F238E27FC236}">
                                <a16:creationId xmlns:a16="http://schemas.microsoft.com/office/drawing/2014/main" id="{A27E380B-7C58-F6FB-4286-F4A666BBED4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5"/>
                          <a:stretch>
                            <a:fillRect/>
                          </a:stretch>
                        </p:blipFill>
                        <p:spPr>
                          <a:xfrm>
                            <a:off x="1131268" y="5220000"/>
                            <a:ext cx="172254" cy="18074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68" name="!!文本框 3">
              <a:extLst>
                <a:ext uri="{FF2B5EF4-FFF2-40B4-BE49-F238E27FC236}">
                  <a16:creationId xmlns:a16="http://schemas.microsoft.com/office/drawing/2014/main" id="{1EF9B59E-AAD0-08FB-4140-D0D7463794FB}"/>
                </a:ext>
              </a:extLst>
            </p:cNvPr>
            <p:cNvSpPr txBox="1"/>
            <p:nvPr/>
          </p:nvSpPr>
          <p:spPr>
            <a:xfrm>
              <a:off x="7178908" y="1558723"/>
              <a:ext cx="1266186" cy="3399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Bearded</a:t>
              </a:r>
            </a:p>
          </p:txBody>
        </p:sp>
        <p:sp>
          <p:nvSpPr>
            <p:cNvPr id="70" name="!!文本框 3">
              <a:extLst>
                <a:ext uri="{FF2B5EF4-FFF2-40B4-BE49-F238E27FC236}">
                  <a16:creationId xmlns:a16="http://schemas.microsoft.com/office/drawing/2014/main" id="{50D01853-85F1-56C4-E9CB-0D193B3D2864}"/>
                </a:ext>
              </a:extLst>
            </p:cNvPr>
            <p:cNvSpPr txBox="1"/>
            <p:nvPr/>
          </p:nvSpPr>
          <p:spPr>
            <a:xfrm>
              <a:off x="5849008" y="5531753"/>
              <a:ext cx="1266186" cy="3399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Twig</a:t>
              </a:r>
            </a:p>
          </p:txBody>
        </p:sp>
      </p:grpSp>
      <p:pic>
        <p:nvPicPr>
          <p:cNvPr id="74" name="图片 73">
            <a:extLst>
              <a:ext uri="{FF2B5EF4-FFF2-40B4-BE49-F238E27FC236}">
                <a16:creationId xmlns:a16="http://schemas.microsoft.com/office/drawing/2014/main" id="{A876347C-E782-352A-CB61-B54A5892F03A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 l="1" r="21020" b="10986"/>
          <a:stretch/>
        </p:blipFill>
        <p:spPr>
          <a:xfrm>
            <a:off x="900000" y="1620000"/>
            <a:ext cx="4755209" cy="4456800"/>
          </a:xfrm>
          <a:prstGeom prst="rect">
            <a:avLst/>
          </a:prstGeom>
        </p:spPr>
      </p:pic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D7097C3F-3A10-D5A6-03FB-A2946A56ACE8}"/>
              </a:ext>
            </a:extLst>
          </p:cNvPr>
          <p:cNvCxnSpPr>
            <a:cxnSpLocks/>
          </p:cNvCxnSpPr>
          <p:nvPr/>
        </p:nvCxnSpPr>
        <p:spPr>
          <a:xfrm rot="5400000">
            <a:off x="3396684" y="3798000"/>
            <a:ext cx="500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085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E2018E72-0D07-DC41-3375-85613302E3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0505999"/>
              </p:ext>
            </p:extLst>
          </p:nvPr>
        </p:nvGraphicFramePr>
        <p:xfrm>
          <a:off x="2628000" y="3763963"/>
          <a:ext cx="4271962" cy="2589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" imgW="4271400" imgH="2589120" progId="Equation.AxMath">
                  <p:embed/>
                </p:oleObj>
              </mc:Choice>
              <mc:Fallback>
                <p:oleObj name="AxMath" r:id="rId3" imgW="4271400" imgH="2589120" progId="Equation.AxMath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E2018E72-0D07-DC41-3375-85613302E3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28000" y="3763963"/>
                        <a:ext cx="4271962" cy="2589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7</a:t>
            </a:fld>
            <a:endParaRPr kumimoji="1" lang="zh-CN" altLang="en-US"/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2916D6FC-B25B-29CB-45C3-59B129DA9D43}"/>
              </a:ext>
            </a:extLst>
          </p:cNvPr>
          <p:cNvGrpSpPr/>
          <p:nvPr/>
        </p:nvGrpSpPr>
        <p:grpSpPr>
          <a:xfrm>
            <a:off x="1100219" y="1637999"/>
            <a:ext cx="1150856" cy="987469"/>
            <a:chOff x="2464430" y="864000"/>
            <a:chExt cx="2853050" cy="2448000"/>
          </a:xfrm>
        </p:grpSpPr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6BB478CE-99EC-2F52-755F-FDA349B8D8B6}"/>
                </a:ext>
              </a:extLst>
            </p:cNvPr>
            <p:cNvCxnSpPr/>
            <p:nvPr/>
          </p:nvCxnSpPr>
          <p:spPr>
            <a:xfrm>
              <a:off x="2923200" y="864000"/>
              <a:ext cx="0" cy="2448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C4604B82-F761-6929-7216-970F57B5C7B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868430" y="-117709"/>
              <a:ext cx="0" cy="280800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5" name="图片 134">
              <a:extLst>
                <a:ext uri="{FF2B5EF4-FFF2-40B4-BE49-F238E27FC236}">
                  <a16:creationId xmlns:a16="http://schemas.microsoft.com/office/drawing/2014/main" id="{CCBD0B26-CF32-FEAF-6B14-1966A41FCB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5850" r="56838" b="34373"/>
            <a:stretch/>
          </p:blipFill>
          <p:spPr>
            <a:xfrm rot="5400000">
              <a:off x="2868283" y="997830"/>
              <a:ext cx="2255911" cy="2146081"/>
            </a:xfrm>
            <a:prstGeom prst="rect">
              <a:avLst/>
            </a:prstGeom>
          </p:spPr>
        </p:pic>
        <p:graphicFrame>
          <p:nvGraphicFramePr>
            <p:cNvPr id="136" name="对象 135">
              <a:extLst>
                <a:ext uri="{FF2B5EF4-FFF2-40B4-BE49-F238E27FC236}">
                  <a16:creationId xmlns:a16="http://schemas.microsoft.com/office/drawing/2014/main" id="{65BBFFAC-0B42-43FC-656A-DA961FE204F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85059467"/>
                </p:ext>
              </p:extLst>
            </p:nvPr>
          </p:nvGraphicFramePr>
          <p:xfrm>
            <a:off x="4746831" y="998554"/>
            <a:ext cx="570649" cy="23613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7" imgW="570960" imgH="236160" progId="Equation.AxMath">
                    <p:embed/>
                  </p:oleObj>
                </mc:Choice>
                <mc:Fallback>
                  <p:oleObj name="AxMath" r:id="rId7" imgW="570960" imgH="236160" progId="Equation.AxMath">
                    <p:embed/>
                    <p:pic>
                      <p:nvPicPr>
                        <p:cNvPr id="136" name="对象 135">
                          <a:extLst>
                            <a:ext uri="{FF2B5EF4-FFF2-40B4-BE49-F238E27FC236}">
                              <a16:creationId xmlns:a16="http://schemas.microsoft.com/office/drawing/2014/main" id="{65BBFFAC-0B42-43FC-656A-DA961FE204F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46831" y="998554"/>
                          <a:ext cx="570649" cy="23613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7" name="对象 136">
              <a:extLst>
                <a:ext uri="{FF2B5EF4-FFF2-40B4-BE49-F238E27FC236}">
                  <a16:creationId xmlns:a16="http://schemas.microsoft.com/office/drawing/2014/main" id="{A378466E-6C98-14D7-4E22-D3D37B5A79A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66761224"/>
                </p:ext>
              </p:extLst>
            </p:nvPr>
          </p:nvGraphicFramePr>
          <p:xfrm>
            <a:off x="2952000" y="864000"/>
            <a:ext cx="565150" cy="2365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9" imgW="564840" imgH="236160" progId="Equation.AxMath">
                    <p:embed/>
                  </p:oleObj>
                </mc:Choice>
                <mc:Fallback>
                  <p:oleObj name="AxMath" r:id="rId9" imgW="564840" imgH="236160" progId="Equation.AxMath">
                    <p:embed/>
                    <p:pic>
                      <p:nvPicPr>
                        <p:cNvPr id="137" name="对象 136">
                          <a:extLst>
                            <a:ext uri="{FF2B5EF4-FFF2-40B4-BE49-F238E27FC236}">
                              <a16:creationId xmlns:a16="http://schemas.microsoft.com/office/drawing/2014/main" id="{A378466E-6C98-14D7-4E22-D3D37B5A79A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2952000" y="864000"/>
                          <a:ext cx="565150" cy="2365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D10889A0-4A82-7E94-A273-6EAEEC1EB796}"/>
              </a:ext>
            </a:extLst>
          </p:cNvPr>
          <p:cNvGrpSpPr/>
          <p:nvPr/>
        </p:nvGrpSpPr>
        <p:grpSpPr>
          <a:xfrm>
            <a:off x="1101757" y="4028400"/>
            <a:ext cx="1150462" cy="987469"/>
            <a:chOff x="8675496" y="225900"/>
            <a:chExt cx="2852073" cy="2448000"/>
          </a:xfrm>
        </p:grpSpPr>
        <p:grpSp>
          <p:nvGrpSpPr>
            <p:cNvPr id="127" name="组合 126">
              <a:extLst>
                <a:ext uri="{FF2B5EF4-FFF2-40B4-BE49-F238E27FC236}">
                  <a16:creationId xmlns:a16="http://schemas.microsoft.com/office/drawing/2014/main" id="{EB7044AB-5602-598D-BB3B-17FF5233B9C9}"/>
                </a:ext>
              </a:extLst>
            </p:cNvPr>
            <p:cNvGrpSpPr/>
            <p:nvPr/>
          </p:nvGrpSpPr>
          <p:grpSpPr>
            <a:xfrm>
              <a:off x="8675496" y="225900"/>
              <a:ext cx="2852073" cy="2448000"/>
              <a:chOff x="2464430" y="864000"/>
              <a:chExt cx="2852073" cy="2448000"/>
            </a:xfrm>
          </p:grpSpPr>
          <p:cxnSp>
            <p:nvCxnSpPr>
              <p:cNvPr id="129" name="直接连接符 128">
                <a:extLst>
                  <a:ext uri="{FF2B5EF4-FFF2-40B4-BE49-F238E27FC236}">
                    <a16:creationId xmlns:a16="http://schemas.microsoft.com/office/drawing/2014/main" id="{96C0A5F1-DEC7-22F9-D232-8D6948752724}"/>
                  </a:ext>
                </a:extLst>
              </p:cNvPr>
              <p:cNvCxnSpPr/>
              <p:nvPr/>
            </p:nvCxnSpPr>
            <p:spPr>
              <a:xfrm>
                <a:off x="2923200" y="864000"/>
                <a:ext cx="0" cy="2448000"/>
              </a:xfrm>
              <a:prstGeom prst="lin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>
                <a:extLst>
                  <a:ext uri="{FF2B5EF4-FFF2-40B4-BE49-F238E27FC236}">
                    <a16:creationId xmlns:a16="http://schemas.microsoft.com/office/drawing/2014/main" id="{9C4D2254-D03E-9044-7227-76E191A24477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3868430" y="762220"/>
                <a:ext cx="0" cy="2808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131" name="对象 130">
                <a:extLst>
                  <a:ext uri="{FF2B5EF4-FFF2-40B4-BE49-F238E27FC236}">
                    <a16:creationId xmlns:a16="http://schemas.microsoft.com/office/drawing/2014/main" id="{8C00118E-8113-48C8-8B73-21747C3D416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746590" y="1929682"/>
              <a:ext cx="569913" cy="2365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1" imgW="569880" imgH="236160" progId="Equation.AxMath">
                      <p:embed/>
                    </p:oleObj>
                  </mc:Choice>
                  <mc:Fallback>
                    <p:oleObj name="AxMath" r:id="rId11" imgW="569880" imgH="236160" progId="Equation.AxMath">
                      <p:embed/>
                      <p:pic>
                        <p:nvPicPr>
                          <p:cNvPr id="131" name="对象 130">
                            <a:extLst>
                              <a:ext uri="{FF2B5EF4-FFF2-40B4-BE49-F238E27FC236}">
                                <a16:creationId xmlns:a16="http://schemas.microsoft.com/office/drawing/2014/main" id="{8C00118E-8113-48C8-8B73-21747C3D416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4746590" y="1929682"/>
                            <a:ext cx="569913" cy="236537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32" name="对象 131">
                <a:extLst>
                  <a:ext uri="{FF2B5EF4-FFF2-40B4-BE49-F238E27FC236}">
                    <a16:creationId xmlns:a16="http://schemas.microsoft.com/office/drawing/2014/main" id="{1CEDC309-B027-11B4-7933-86DA14B2FBE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952000" y="864000"/>
              <a:ext cx="565150" cy="2365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3" imgW="565920" imgH="236160" progId="Equation.AxMath">
                      <p:embed/>
                    </p:oleObj>
                  </mc:Choice>
                  <mc:Fallback>
                    <p:oleObj name="AxMath" r:id="rId13" imgW="565920" imgH="236160" progId="Equation.AxMath">
                      <p:embed/>
                      <p:pic>
                        <p:nvPicPr>
                          <p:cNvPr id="132" name="对象 131">
                            <a:extLst>
                              <a:ext uri="{FF2B5EF4-FFF2-40B4-BE49-F238E27FC236}">
                                <a16:creationId xmlns:a16="http://schemas.microsoft.com/office/drawing/2014/main" id="{1CEDC309-B027-11B4-7933-86DA14B2FBEA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4"/>
                          <a:stretch>
                            <a:fillRect/>
                          </a:stretch>
                        </p:blipFill>
                        <p:spPr>
                          <a:xfrm>
                            <a:off x="2952000" y="864000"/>
                            <a:ext cx="565150" cy="236537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pic>
          <p:nvPicPr>
            <p:cNvPr id="128" name="图片 127">
              <a:extLst>
                <a:ext uri="{FF2B5EF4-FFF2-40B4-BE49-F238E27FC236}">
                  <a16:creationId xmlns:a16="http://schemas.microsoft.com/office/drawing/2014/main" id="{BBF5631A-4A41-6CB0-4B9A-144DFA3B75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t="6920" r="68699" b="54877"/>
            <a:stretch/>
          </p:blipFill>
          <p:spPr>
            <a:xfrm>
              <a:off x="8693812" y="462437"/>
              <a:ext cx="2255912" cy="2162521"/>
            </a:xfrm>
            <a:prstGeom prst="rect">
              <a:avLst/>
            </a:prstGeom>
          </p:spPr>
        </p:pic>
      </p:grp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D94306D8-6E69-3217-ED00-6DEE6C636C2C}"/>
              </a:ext>
            </a:extLst>
          </p:cNvPr>
          <p:cNvGrpSpPr/>
          <p:nvPr/>
        </p:nvGrpSpPr>
        <p:grpSpPr>
          <a:xfrm>
            <a:off x="1100219" y="2782800"/>
            <a:ext cx="1150856" cy="987468"/>
            <a:chOff x="4790714" y="225900"/>
            <a:chExt cx="2853050" cy="2448000"/>
          </a:xfrm>
        </p:grpSpPr>
        <p:grpSp>
          <p:nvGrpSpPr>
            <p:cNvPr id="121" name="组合 120">
              <a:extLst>
                <a:ext uri="{FF2B5EF4-FFF2-40B4-BE49-F238E27FC236}">
                  <a16:creationId xmlns:a16="http://schemas.microsoft.com/office/drawing/2014/main" id="{618BA752-394F-8497-20D9-36C3F27A5C1E}"/>
                </a:ext>
              </a:extLst>
            </p:cNvPr>
            <p:cNvGrpSpPr/>
            <p:nvPr/>
          </p:nvGrpSpPr>
          <p:grpSpPr>
            <a:xfrm>
              <a:off x="4790714" y="225900"/>
              <a:ext cx="2853050" cy="2448000"/>
              <a:chOff x="2464430" y="864000"/>
              <a:chExt cx="2853050" cy="2448000"/>
            </a:xfrm>
          </p:grpSpPr>
          <p:cxnSp>
            <p:nvCxnSpPr>
              <p:cNvPr id="123" name="直接连接符 122">
                <a:extLst>
                  <a:ext uri="{FF2B5EF4-FFF2-40B4-BE49-F238E27FC236}">
                    <a16:creationId xmlns:a16="http://schemas.microsoft.com/office/drawing/2014/main" id="{8303ED66-F76D-A380-B009-C829FCD45FF3}"/>
                  </a:ext>
                </a:extLst>
              </p:cNvPr>
              <p:cNvCxnSpPr/>
              <p:nvPr/>
            </p:nvCxnSpPr>
            <p:spPr>
              <a:xfrm>
                <a:off x="2923200" y="864000"/>
                <a:ext cx="0" cy="2448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>
                <a:extLst>
                  <a:ext uri="{FF2B5EF4-FFF2-40B4-BE49-F238E27FC236}">
                    <a16:creationId xmlns:a16="http://schemas.microsoft.com/office/drawing/2014/main" id="{672C51E6-E0F7-4025-2FDA-562F1A9FA2F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3868430" y="-90937"/>
                <a:ext cx="0" cy="2808000"/>
              </a:xfrm>
              <a:prstGeom prst="lin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125" name="对象 124">
                <a:extLst>
                  <a:ext uri="{FF2B5EF4-FFF2-40B4-BE49-F238E27FC236}">
                    <a16:creationId xmlns:a16="http://schemas.microsoft.com/office/drawing/2014/main" id="{2E43239A-86FA-00F3-A1DB-76D7FCEB091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38285590"/>
                  </p:ext>
                </p:extLst>
              </p:nvPr>
            </p:nvGraphicFramePr>
            <p:xfrm>
              <a:off x="4746831" y="1013768"/>
              <a:ext cx="570649" cy="24006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6" imgW="570960" imgH="236160" progId="Equation.AxMath">
                      <p:embed/>
                    </p:oleObj>
                  </mc:Choice>
                  <mc:Fallback>
                    <p:oleObj name="AxMath" r:id="rId16" imgW="570960" imgH="236160" progId="Equation.AxMath">
                      <p:embed/>
                      <p:pic>
                        <p:nvPicPr>
                          <p:cNvPr id="125" name="对象 124">
                            <a:extLst>
                              <a:ext uri="{FF2B5EF4-FFF2-40B4-BE49-F238E27FC236}">
                                <a16:creationId xmlns:a16="http://schemas.microsoft.com/office/drawing/2014/main" id="{2E43239A-86FA-00F3-A1DB-76D7FCEB0916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4746831" y="1013768"/>
                            <a:ext cx="570649" cy="24006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26" name="对象 125">
                <a:extLst>
                  <a:ext uri="{FF2B5EF4-FFF2-40B4-BE49-F238E27FC236}">
                    <a16:creationId xmlns:a16="http://schemas.microsoft.com/office/drawing/2014/main" id="{C10FDC2C-68F0-564C-A2F1-106B064AC99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55670123"/>
                  </p:ext>
                </p:extLst>
              </p:nvPr>
            </p:nvGraphicFramePr>
            <p:xfrm>
              <a:off x="2952000" y="864000"/>
              <a:ext cx="565150" cy="2365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7" imgW="564840" imgH="236160" progId="Equation.AxMath">
                      <p:embed/>
                    </p:oleObj>
                  </mc:Choice>
                  <mc:Fallback>
                    <p:oleObj name="AxMath" r:id="rId17" imgW="564840" imgH="236160" progId="Equation.AxMath">
                      <p:embed/>
                      <p:pic>
                        <p:nvPicPr>
                          <p:cNvPr id="126" name="对象 125">
                            <a:extLst>
                              <a:ext uri="{FF2B5EF4-FFF2-40B4-BE49-F238E27FC236}">
                                <a16:creationId xmlns:a16="http://schemas.microsoft.com/office/drawing/2014/main" id="{C10FDC2C-68F0-564C-A2F1-106B064AC991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2952000" y="864000"/>
                            <a:ext cx="565150" cy="236537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pic>
          <p:nvPicPr>
            <p:cNvPr id="122" name="图片 121">
              <a:extLst>
                <a:ext uri="{FF2B5EF4-FFF2-40B4-BE49-F238E27FC236}">
                  <a16:creationId xmlns:a16="http://schemas.microsoft.com/office/drawing/2014/main" id="{B07E8C61-9C76-B16F-56F4-33A804E28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t="28014" r="58735" b="38931"/>
            <a:stretch/>
          </p:blipFill>
          <p:spPr>
            <a:xfrm rot="5400000">
              <a:off x="5364802" y="288373"/>
              <a:ext cx="2068908" cy="2284741"/>
            </a:xfrm>
            <a:prstGeom prst="rect">
              <a:avLst/>
            </a:prstGeom>
          </p:spPr>
        </p:pic>
      </p:grpSp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6FE8DBEF-FD46-9FCD-2040-ED3BD0DA3B6E}"/>
              </a:ext>
            </a:extLst>
          </p:cNvPr>
          <p:cNvGrpSpPr/>
          <p:nvPr/>
        </p:nvGrpSpPr>
        <p:grpSpPr>
          <a:xfrm>
            <a:off x="1100219" y="5274000"/>
            <a:ext cx="1150462" cy="987469"/>
            <a:chOff x="11160000" y="745709"/>
            <a:chExt cx="2900204" cy="2489314"/>
          </a:xfrm>
        </p:grpSpPr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ED409A82-B000-054D-0730-26926DF476FD}"/>
                </a:ext>
              </a:extLst>
            </p:cNvPr>
            <p:cNvGrpSpPr/>
            <p:nvPr/>
          </p:nvGrpSpPr>
          <p:grpSpPr>
            <a:xfrm>
              <a:off x="11160000" y="745709"/>
              <a:ext cx="2900204" cy="2489314"/>
              <a:chOff x="2464430" y="864000"/>
              <a:chExt cx="2852073" cy="2448000"/>
            </a:xfrm>
          </p:grpSpPr>
          <p:cxnSp>
            <p:nvCxnSpPr>
              <p:cNvPr id="117" name="直接连接符 116">
                <a:extLst>
                  <a:ext uri="{FF2B5EF4-FFF2-40B4-BE49-F238E27FC236}">
                    <a16:creationId xmlns:a16="http://schemas.microsoft.com/office/drawing/2014/main" id="{254360F7-AB75-E58A-ACDB-199E5A47530B}"/>
                  </a:ext>
                </a:extLst>
              </p:cNvPr>
              <p:cNvCxnSpPr/>
              <p:nvPr/>
            </p:nvCxnSpPr>
            <p:spPr>
              <a:xfrm>
                <a:off x="2923200" y="864000"/>
                <a:ext cx="0" cy="2448000"/>
              </a:xfrm>
              <a:prstGeom prst="lin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接连接符 117">
                <a:extLst>
                  <a:ext uri="{FF2B5EF4-FFF2-40B4-BE49-F238E27FC236}">
                    <a16:creationId xmlns:a16="http://schemas.microsoft.com/office/drawing/2014/main" id="{80521EDA-7CA3-CE36-2383-42BAFF2F40C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3868430" y="762220"/>
                <a:ext cx="0" cy="2808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119" name="对象 118">
                <a:extLst>
                  <a:ext uri="{FF2B5EF4-FFF2-40B4-BE49-F238E27FC236}">
                    <a16:creationId xmlns:a16="http://schemas.microsoft.com/office/drawing/2014/main" id="{B52B01F0-50B2-AC9D-9CC4-48958B8FD1B6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746590" y="1929682"/>
              <a:ext cx="569913" cy="2365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19" imgW="569880" imgH="236160" progId="Equation.AxMath">
                      <p:embed/>
                    </p:oleObj>
                  </mc:Choice>
                  <mc:Fallback>
                    <p:oleObj name="AxMath" r:id="rId19" imgW="569880" imgH="236160" progId="Equation.AxMath">
                      <p:embed/>
                      <p:pic>
                        <p:nvPicPr>
                          <p:cNvPr id="119" name="对象 118">
                            <a:extLst>
                              <a:ext uri="{FF2B5EF4-FFF2-40B4-BE49-F238E27FC236}">
                                <a16:creationId xmlns:a16="http://schemas.microsoft.com/office/drawing/2014/main" id="{B52B01F0-50B2-AC9D-9CC4-48958B8FD1B6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4746590" y="1929682"/>
                            <a:ext cx="569913" cy="236537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20" name="对象 119">
                <a:extLst>
                  <a:ext uri="{FF2B5EF4-FFF2-40B4-BE49-F238E27FC236}">
                    <a16:creationId xmlns:a16="http://schemas.microsoft.com/office/drawing/2014/main" id="{12A1433B-37F0-7241-B8C3-8505AC390CA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952000" y="864000"/>
              <a:ext cx="565150" cy="2365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AxMath" r:id="rId20" imgW="565920" imgH="236160" progId="Equation.AxMath">
                      <p:embed/>
                    </p:oleObj>
                  </mc:Choice>
                  <mc:Fallback>
                    <p:oleObj name="AxMath" r:id="rId20" imgW="565920" imgH="236160" progId="Equation.AxMath">
                      <p:embed/>
                      <p:pic>
                        <p:nvPicPr>
                          <p:cNvPr id="120" name="对象 119">
                            <a:extLst>
                              <a:ext uri="{FF2B5EF4-FFF2-40B4-BE49-F238E27FC236}">
                                <a16:creationId xmlns:a16="http://schemas.microsoft.com/office/drawing/2014/main" id="{12A1433B-37F0-7241-B8C3-8505AC390CAA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4"/>
                          <a:stretch>
                            <a:fillRect/>
                          </a:stretch>
                        </p:blipFill>
                        <p:spPr>
                          <a:xfrm>
                            <a:off x="2952000" y="864000"/>
                            <a:ext cx="565150" cy="236537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pic>
          <p:nvPicPr>
            <p:cNvPr id="116" name="图片 115">
              <a:extLst>
                <a:ext uri="{FF2B5EF4-FFF2-40B4-BE49-F238E27FC236}">
                  <a16:creationId xmlns:a16="http://schemas.microsoft.com/office/drawing/2014/main" id="{7578ADFB-15F9-BCA9-6572-E8AE9F4CD5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/>
            <a:srcRect t="17842" r="67600" b="47851"/>
            <a:stretch/>
          </p:blipFill>
          <p:spPr>
            <a:xfrm>
              <a:off x="11386800" y="986237"/>
              <a:ext cx="2093873" cy="2166333"/>
            </a:xfrm>
            <a:prstGeom prst="rect">
              <a:avLst/>
            </a:prstGeom>
          </p:spPr>
        </p:pic>
      </p:grpSp>
      <p:sp>
        <p:nvSpPr>
          <p:cNvPr id="194" name="!!文本框 3">
            <a:extLst>
              <a:ext uri="{FF2B5EF4-FFF2-40B4-BE49-F238E27FC236}">
                <a16:creationId xmlns:a16="http://schemas.microsoft.com/office/drawing/2014/main" id="{08282BB9-6449-183D-B916-69F86BEA5E21}"/>
              </a:ext>
            </a:extLst>
          </p:cNvPr>
          <p:cNvSpPr txBox="1"/>
          <p:nvPr/>
        </p:nvSpPr>
        <p:spPr>
          <a:xfrm>
            <a:off x="2520000" y="1548760"/>
            <a:ext cx="55517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Hamiltonian for zigzag edge (a) and bearded edge (b)</a:t>
            </a:r>
          </a:p>
        </p:txBody>
      </p:sp>
      <p:graphicFrame>
        <p:nvGraphicFramePr>
          <p:cNvPr id="197" name="对象 196">
            <a:extLst>
              <a:ext uri="{FF2B5EF4-FFF2-40B4-BE49-F238E27FC236}">
                <a16:creationId xmlns:a16="http://schemas.microsoft.com/office/drawing/2014/main" id="{C7CCF59A-26CA-624A-4145-94525CA36B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5165392"/>
              </p:ext>
            </p:extLst>
          </p:nvPr>
        </p:nvGraphicFramePr>
        <p:xfrm>
          <a:off x="2628112" y="1935644"/>
          <a:ext cx="3384550" cy="1450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2" imgW="3384720" imgH="1450800" progId="Equation.AxMath">
                  <p:embed/>
                </p:oleObj>
              </mc:Choice>
              <mc:Fallback>
                <p:oleObj name="AxMath" r:id="rId22" imgW="3384720" imgH="1450800" progId="Equation.AxMath">
                  <p:embed/>
                  <p:pic>
                    <p:nvPicPr>
                      <p:cNvPr id="197" name="对象 196">
                        <a:extLst>
                          <a:ext uri="{FF2B5EF4-FFF2-40B4-BE49-F238E27FC236}">
                            <a16:creationId xmlns:a16="http://schemas.microsoft.com/office/drawing/2014/main" id="{C7CCF59A-26CA-624A-4145-94525CA36B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628112" y="1935644"/>
                        <a:ext cx="3384550" cy="1450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!!文本框 3">
            <a:extLst>
              <a:ext uri="{FF2B5EF4-FFF2-40B4-BE49-F238E27FC236}">
                <a16:creationId xmlns:a16="http://schemas.microsoft.com/office/drawing/2014/main" id="{9A6484C6-EA01-6DAE-2E51-1D5F1543BD1B}"/>
              </a:ext>
            </a:extLst>
          </p:cNvPr>
          <p:cNvSpPr txBox="1"/>
          <p:nvPr/>
        </p:nvSpPr>
        <p:spPr>
          <a:xfrm>
            <a:off x="2520000" y="3456000"/>
            <a:ext cx="55517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Hamiltonian for armchair edge (c) and twig edge (d)</a:t>
            </a:r>
          </a:p>
        </p:txBody>
      </p: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75EA2214-C45F-0F37-BBD4-848A214D91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5302235"/>
              </p:ext>
            </p:extLst>
          </p:nvPr>
        </p:nvGraphicFramePr>
        <p:xfrm>
          <a:off x="6948000" y="3741738"/>
          <a:ext cx="3975100" cy="2589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4" imgW="3975120" imgH="2589120" progId="Equation.AxMath">
                  <p:embed/>
                </p:oleObj>
              </mc:Choice>
              <mc:Fallback>
                <p:oleObj name="AxMath" r:id="rId24" imgW="3975120" imgH="2589120" progId="Equation.AxMath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75EA2214-C45F-0F37-BBD4-848A214D91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948000" y="3741738"/>
                        <a:ext cx="3975100" cy="2589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0FEF6C91-83B5-03CC-4F98-2AFE34AD02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5896129"/>
              </p:ext>
            </p:extLst>
          </p:nvPr>
        </p:nvGraphicFramePr>
        <p:xfrm>
          <a:off x="9786938" y="2349500"/>
          <a:ext cx="1276350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6" imgW="1276920" imgH="595080" progId="Equation.AxMath">
                  <p:embed/>
                </p:oleObj>
              </mc:Choice>
              <mc:Fallback>
                <p:oleObj name="AxMath" r:id="rId26" imgW="1276920" imgH="595080" progId="Equation.AxMath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0FEF6C91-83B5-03CC-4F98-2AFE34AD02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9786938" y="2349500"/>
                        <a:ext cx="1276350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" name="组合 22">
            <a:extLst>
              <a:ext uri="{FF2B5EF4-FFF2-40B4-BE49-F238E27FC236}">
                <a16:creationId xmlns:a16="http://schemas.microsoft.com/office/drawing/2014/main" id="{4D605DB7-0605-37EE-671B-9F731DB8F84A}"/>
              </a:ext>
            </a:extLst>
          </p:cNvPr>
          <p:cNvGrpSpPr/>
          <p:nvPr/>
        </p:nvGrpSpPr>
        <p:grpSpPr>
          <a:xfrm>
            <a:off x="900000" y="1620000"/>
            <a:ext cx="225425" cy="3836537"/>
            <a:chOff x="900000" y="1620000"/>
            <a:chExt cx="225425" cy="3836537"/>
          </a:xfrm>
        </p:grpSpPr>
        <p:graphicFrame>
          <p:nvGraphicFramePr>
            <p:cNvPr id="24" name="对象 23">
              <a:extLst>
                <a:ext uri="{FF2B5EF4-FFF2-40B4-BE49-F238E27FC236}">
                  <a16:creationId xmlns:a16="http://schemas.microsoft.com/office/drawing/2014/main" id="{DE628206-13EE-D2A4-26D1-31EAA7375A0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00000" y="1620000"/>
            <a:ext cx="219075" cy="2365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28" imgW="219616" imgH="236528" progId="Equation.AxMath">
                    <p:embed/>
                  </p:oleObj>
                </mc:Choice>
                <mc:Fallback>
                  <p:oleObj name="AxMath" r:id="rId28" imgW="219616" imgH="236528" progId="Equation.AxMath">
                    <p:embed/>
                    <p:pic>
                      <p:nvPicPr>
                        <p:cNvPr id="24" name="对象 23">
                          <a:extLst>
                            <a:ext uri="{FF2B5EF4-FFF2-40B4-BE49-F238E27FC236}">
                              <a16:creationId xmlns:a16="http://schemas.microsoft.com/office/drawing/2014/main" id="{DE628206-13EE-D2A4-26D1-31EAA7375A0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9"/>
                        <a:stretch>
                          <a:fillRect/>
                        </a:stretch>
                      </p:blipFill>
                      <p:spPr>
                        <a:xfrm>
                          <a:off x="900000" y="1620000"/>
                          <a:ext cx="219075" cy="2365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" name="对象 24">
              <a:extLst>
                <a:ext uri="{FF2B5EF4-FFF2-40B4-BE49-F238E27FC236}">
                  <a16:creationId xmlns:a16="http://schemas.microsoft.com/office/drawing/2014/main" id="{6ADFC851-3E61-60B5-F129-8FEDB259EFB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24960611"/>
                </p:ext>
              </p:extLst>
            </p:nvPr>
          </p:nvGraphicFramePr>
          <p:xfrm>
            <a:off x="900000" y="2772000"/>
            <a:ext cx="225425" cy="2365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30" imgW="226080" imgH="236160" progId="Equation.AxMath">
                    <p:embed/>
                  </p:oleObj>
                </mc:Choice>
                <mc:Fallback>
                  <p:oleObj name="AxMath" r:id="rId30" imgW="226080" imgH="236160" progId="Equation.AxMath">
                    <p:embed/>
                    <p:pic>
                      <p:nvPicPr>
                        <p:cNvPr id="25" name="对象 24">
                          <a:extLst>
                            <a:ext uri="{FF2B5EF4-FFF2-40B4-BE49-F238E27FC236}">
                              <a16:creationId xmlns:a16="http://schemas.microsoft.com/office/drawing/2014/main" id="{6ADFC851-3E61-60B5-F129-8FEDB259EFB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1"/>
                        <a:stretch>
                          <a:fillRect/>
                        </a:stretch>
                      </p:blipFill>
                      <p:spPr>
                        <a:xfrm>
                          <a:off x="900000" y="2772000"/>
                          <a:ext cx="225425" cy="2365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" name="对象 25">
              <a:extLst>
                <a:ext uri="{FF2B5EF4-FFF2-40B4-BE49-F238E27FC236}">
                  <a16:creationId xmlns:a16="http://schemas.microsoft.com/office/drawing/2014/main" id="{1DAEFECC-ADD6-02F6-E125-34C59704766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47932143"/>
                </p:ext>
              </p:extLst>
            </p:nvPr>
          </p:nvGraphicFramePr>
          <p:xfrm>
            <a:off x="900000" y="4014000"/>
            <a:ext cx="209550" cy="2365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32" imgW="208816" imgH="236528" progId="Equation.AxMath">
                    <p:embed/>
                  </p:oleObj>
                </mc:Choice>
                <mc:Fallback>
                  <p:oleObj name="AxMath" r:id="rId32" imgW="208816" imgH="236528" progId="Equation.AxMath">
                    <p:embed/>
                    <p:pic>
                      <p:nvPicPr>
                        <p:cNvPr id="26" name="对象 25">
                          <a:extLst>
                            <a:ext uri="{FF2B5EF4-FFF2-40B4-BE49-F238E27FC236}">
                              <a16:creationId xmlns:a16="http://schemas.microsoft.com/office/drawing/2014/main" id="{1DAEFECC-ADD6-02F6-E125-34C59704766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900000" y="4014000"/>
                          <a:ext cx="209550" cy="2365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A27E380B-7C58-F6FB-4286-F4A666BBED4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19791456"/>
                </p:ext>
              </p:extLst>
            </p:nvPr>
          </p:nvGraphicFramePr>
          <p:xfrm>
            <a:off x="900000" y="5220000"/>
            <a:ext cx="225425" cy="2365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AxMath" r:id="rId34" imgW="225737" imgH="236528" progId="Equation.AxMath">
                    <p:embed/>
                  </p:oleObj>
                </mc:Choice>
                <mc:Fallback>
                  <p:oleObj name="AxMath" r:id="rId34" imgW="225737" imgH="236528" progId="Equation.AxMath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A27E380B-7C58-F6FB-4286-F4A666BBED4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5"/>
                        <a:stretch>
                          <a:fillRect/>
                        </a:stretch>
                      </p:blipFill>
                      <p:spPr>
                        <a:xfrm>
                          <a:off x="900000" y="5220000"/>
                          <a:ext cx="225425" cy="2365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E1F721B2-B70E-1DDF-4483-D72674B416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0792423"/>
              </p:ext>
            </p:extLst>
          </p:nvPr>
        </p:nvGraphicFramePr>
        <p:xfrm>
          <a:off x="6051757" y="1943224"/>
          <a:ext cx="3549650" cy="1450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36" imgW="3549240" imgH="1450800" progId="Equation.AxMath">
                  <p:embed/>
                </p:oleObj>
              </mc:Choice>
              <mc:Fallback>
                <p:oleObj name="AxMath" r:id="rId36" imgW="3549240" imgH="1450800" progId="Equation.AxMath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E1F721B2-B70E-1DDF-4483-D72674B416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6051757" y="1943224"/>
                        <a:ext cx="3549650" cy="1450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EF0458AE-EA80-606D-2B5C-85C0695F9BAD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sp>
        <p:nvSpPr>
          <p:cNvPr id="9" name="!!文本框 3">
            <a:extLst>
              <a:ext uri="{FF2B5EF4-FFF2-40B4-BE49-F238E27FC236}">
                <a16:creationId xmlns:a16="http://schemas.microsoft.com/office/drawing/2014/main" id="{DE9538B1-FEC6-CF66-2747-45B95A843967}"/>
              </a:ext>
            </a:extLst>
          </p:cNvPr>
          <p:cNvSpPr txBox="1"/>
          <p:nvPr/>
        </p:nvSpPr>
        <p:spPr>
          <a:xfrm>
            <a:off x="648000" y="1044000"/>
            <a:ext cx="40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Graphene</a:t>
            </a:r>
          </a:p>
        </p:txBody>
      </p:sp>
    </p:spTree>
    <p:extLst>
      <p:ext uri="{BB962C8B-B14F-4D97-AF65-F5344CB8AC3E}">
        <p14:creationId xmlns:p14="http://schemas.microsoft.com/office/powerpoint/2010/main" val="3485426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8</a:t>
            </a:fld>
            <a:endParaRPr kumimoji="1" lang="zh-CN" altLang="en-US"/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B4BA0A83-D3F3-8970-1EB5-6850EA7E54C9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sp>
        <p:nvSpPr>
          <p:cNvPr id="8" name="!!文本框 3">
            <a:extLst>
              <a:ext uri="{FF2B5EF4-FFF2-40B4-BE49-F238E27FC236}">
                <a16:creationId xmlns:a16="http://schemas.microsoft.com/office/drawing/2014/main" id="{3F35DCF9-A390-501F-FB97-FC1D46DAD4EE}"/>
              </a:ext>
            </a:extLst>
          </p:cNvPr>
          <p:cNvSpPr txBox="1"/>
          <p:nvPr/>
        </p:nvSpPr>
        <p:spPr>
          <a:xfrm>
            <a:off x="648000" y="1044000"/>
            <a:ext cx="40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Graphene</a:t>
            </a:r>
          </a:p>
        </p:txBody>
      </p:sp>
      <p:grpSp>
        <p:nvGrpSpPr>
          <p:cNvPr id="117" name="组合 116">
            <a:extLst>
              <a:ext uri="{FF2B5EF4-FFF2-40B4-BE49-F238E27FC236}">
                <a16:creationId xmlns:a16="http://schemas.microsoft.com/office/drawing/2014/main" id="{0A8AD560-261B-9FC7-01F3-BDBEFCABA19D}"/>
              </a:ext>
            </a:extLst>
          </p:cNvPr>
          <p:cNvGrpSpPr/>
          <p:nvPr/>
        </p:nvGrpSpPr>
        <p:grpSpPr>
          <a:xfrm>
            <a:off x="900000" y="1512000"/>
            <a:ext cx="6850105" cy="4633834"/>
            <a:chOff x="900000" y="1414166"/>
            <a:chExt cx="6850105" cy="4633834"/>
          </a:xfrm>
        </p:grpSpPr>
        <p:grpSp>
          <p:nvGrpSpPr>
            <p:cNvPr id="112" name="组合 111">
              <a:extLst>
                <a:ext uri="{FF2B5EF4-FFF2-40B4-BE49-F238E27FC236}">
                  <a16:creationId xmlns:a16="http://schemas.microsoft.com/office/drawing/2014/main" id="{CF014193-2057-8D1A-069C-C1BC6EC5F3C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00000" y="1692000"/>
              <a:ext cx="6850105" cy="4356000"/>
              <a:chOff x="2697630" y="1571989"/>
              <a:chExt cx="3846505" cy="2446004"/>
            </a:xfrm>
          </p:grpSpPr>
          <p:grpSp>
            <p:nvGrpSpPr>
              <p:cNvPr id="42" name="组合 41">
                <a:extLst>
                  <a:ext uri="{FF2B5EF4-FFF2-40B4-BE49-F238E27FC236}">
                    <a16:creationId xmlns:a16="http://schemas.microsoft.com/office/drawing/2014/main" id="{8321F519-95DE-F2BC-B6B7-FE0D06608194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2697630" y="2796925"/>
                <a:ext cx="3846505" cy="1221068"/>
                <a:chOff x="664531" y="2862993"/>
                <a:chExt cx="10799801" cy="3428384"/>
              </a:xfrm>
            </p:grpSpPr>
            <p:pic>
              <p:nvPicPr>
                <p:cNvPr id="100" name="图片 99">
                  <a:extLst>
                    <a:ext uri="{FF2B5EF4-FFF2-40B4-BE49-F238E27FC236}">
                      <a16:creationId xmlns:a16="http://schemas.microsoft.com/office/drawing/2014/main" id="{D07AD269-C498-7F63-C738-14D07ED7D5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664531" y="2862993"/>
                  <a:ext cx="3599801" cy="3428384"/>
                </a:xfrm>
                <a:prstGeom prst="rect">
                  <a:avLst/>
                </a:prstGeom>
              </p:spPr>
            </p:pic>
            <p:pic>
              <p:nvPicPr>
                <p:cNvPr id="101" name="图片 100">
                  <a:extLst>
                    <a:ext uri="{FF2B5EF4-FFF2-40B4-BE49-F238E27FC236}">
                      <a16:creationId xmlns:a16="http://schemas.microsoft.com/office/drawing/2014/main" id="{D648B18F-4FB0-D95F-B8B3-F140648930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4264531" y="2862993"/>
                  <a:ext cx="3599801" cy="3428384"/>
                </a:xfrm>
                <a:prstGeom prst="rect">
                  <a:avLst/>
                </a:prstGeom>
              </p:spPr>
            </p:pic>
            <p:pic>
              <p:nvPicPr>
                <p:cNvPr id="102" name="图片 101">
                  <a:extLst>
                    <a:ext uri="{FF2B5EF4-FFF2-40B4-BE49-F238E27FC236}">
                      <a16:creationId xmlns:a16="http://schemas.microsoft.com/office/drawing/2014/main" id="{61530CB3-FB00-D100-394F-49F606832F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/>
                <a:stretch/>
              </p:blipFill>
              <p:spPr>
                <a:xfrm>
                  <a:off x="7864531" y="2862993"/>
                  <a:ext cx="3599801" cy="3428384"/>
                </a:xfrm>
                <a:prstGeom prst="rect">
                  <a:avLst/>
                </a:prstGeom>
              </p:spPr>
            </p:pic>
          </p:grpSp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F0796595-AEA4-C4E9-9C8F-52DE2FEA85BA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2697630" y="1571989"/>
                <a:ext cx="3846505" cy="1221067"/>
                <a:chOff x="664529" y="2862993"/>
                <a:chExt cx="10799802" cy="3428381"/>
              </a:xfrm>
            </p:grpSpPr>
            <p:pic>
              <p:nvPicPr>
                <p:cNvPr id="20" name="图片 19">
                  <a:extLst>
                    <a:ext uri="{FF2B5EF4-FFF2-40B4-BE49-F238E27FC236}">
                      <a16:creationId xmlns:a16="http://schemas.microsoft.com/office/drawing/2014/main" id="{8087F383-D2B5-BDA7-6D17-CF913AD504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/>
                <a:stretch/>
              </p:blipFill>
              <p:spPr>
                <a:xfrm>
                  <a:off x="664529" y="2862993"/>
                  <a:ext cx="3599801" cy="3428381"/>
                </a:xfrm>
                <a:prstGeom prst="rect">
                  <a:avLst/>
                </a:prstGeom>
              </p:spPr>
            </p:pic>
            <p:pic>
              <p:nvPicPr>
                <p:cNvPr id="24" name="图片 23">
                  <a:extLst>
                    <a:ext uri="{FF2B5EF4-FFF2-40B4-BE49-F238E27FC236}">
                      <a16:creationId xmlns:a16="http://schemas.microsoft.com/office/drawing/2014/main" id="{01E5D90D-44CE-7E51-D059-C7575CD41C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rcRect/>
                <a:stretch/>
              </p:blipFill>
              <p:spPr>
                <a:xfrm>
                  <a:off x="4264530" y="2862993"/>
                  <a:ext cx="3599801" cy="3428381"/>
                </a:xfrm>
                <a:prstGeom prst="rect">
                  <a:avLst/>
                </a:prstGeom>
              </p:spPr>
            </p:pic>
            <p:pic>
              <p:nvPicPr>
                <p:cNvPr id="25" name="图片 24">
                  <a:extLst>
                    <a:ext uri="{FF2B5EF4-FFF2-40B4-BE49-F238E27FC236}">
                      <a16:creationId xmlns:a16="http://schemas.microsoft.com/office/drawing/2014/main" id="{C6BB3A6E-1059-5676-171F-4356E8C8D5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rcRect/>
                <a:stretch/>
              </p:blipFill>
              <p:spPr>
                <a:xfrm>
                  <a:off x="7864530" y="2862993"/>
                  <a:ext cx="3599801" cy="3428381"/>
                </a:xfrm>
                <a:prstGeom prst="rect">
                  <a:avLst/>
                </a:prstGeom>
              </p:spPr>
            </p:pic>
          </p:grpSp>
        </p:grpSp>
        <p:sp>
          <p:nvSpPr>
            <p:cNvPr id="113" name="!!文本框 3">
              <a:extLst>
                <a:ext uri="{FF2B5EF4-FFF2-40B4-BE49-F238E27FC236}">
                  <a16:creationId xmlns:a16="http://schemas.microsoft.com/office/drawing/2014/main" id="{862CDCE3-22AD-F497-C5C4-976E185CE82F}"/>
                </a:ext>
              </a:extLst>
            </p:cNvPr>
            <p:cNvSpPr txBox="1"/>
            <p:nvPr/>
          </p:nvSpPr>
          <p:spPr>
            <a:xfrm>
              <a:off x="4917137" y="1414166"/>
              <a:ext cx="12661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Boundary</a:t>
              </a:r>
            </a:p>
          </p:txBody>
        </p:sp>
        <p:sp>
          <p:nvSpPr>
            <p:cNvPr id="114" name="!!文本框 3">
              <a:extLst>
                <a:ext uri="{FF2B5EF4-FFF2-40B4-BE49-F238E27FC236}">
                  <a16:creationId xmlns:a16="http://schemas.microsoft.com/office/drawing/2014/main" id="{4BE6D45B-BBC1-1C7A-7A67-7479C9FD7509}"/>
                </a:ext>
              </a:extLst>
            </p:cNvPr>
            <p:cNvSpPr txBox="1"/>
            <p:nvPr/>
          </p:nvSpPr>
          <p:spPr>
            <a:xfrm>
              <a:off x="1504310" y="1414167"/>
              <a:ext cx="12661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Bulk</a:t>
              </a:r>
            </a:p>
          </p:txBody>
        </p:sp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3393BB1D-C57B-62C3-AD31-E864160AF857}"/>
                </a:ext>
              </a:extLst>
            </p:cNvPr>
            <p:cNvSpPr/>
            <p:nvPr/>
          </p:nvSpPr>
          <p:spPr>
            <a:xfrm>
              <a:off x="984250" y="1440000"/>
              <a:ext cx="2082800" cy="4608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DB7AA198-163E-E2FA-0732-6684510F1E87}"/>
                </a:ext>
              </a:extLst>
            </p:cNvPr>
            <p:cNvSpPr/>
            <p:nvPr/>
          </p:nvSpPr>
          <p:spPr>
            <a:xfrm>
              <a:off x="3151300" y="1434246"/>
              <a:ext cx="4449650" cy="4608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8" name="图片 117">
            <a:extLst>
              <a:ext uri="{FF2B5EF4-FFF2-40B4-BE49-F238E27FC236}">
                <a16:creationId xmlns:a16="http://schemas.microsoft.com/office/drawing/2014/main" id="{47BE4E38-7210-E25B-82A1-4D93919830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48000" y="1512000"/>
            <a:ext cx="3905795" cy="3820058"/>
          </a:xfrm>
          <a:prstGeom prst="rect">
            <a:avLst/>
          </a:prstGeom>
        </p:spPr>
      </p:pic>
      <p:graphicFrame>
        <p:nvGraphicFramePr>
          <p:cNvPr id="121" name="对象 120">
            <a:extLst>
              <a:ext uri="{FF2B5EF4-FFF2-40B4-BE49-F238E27FC236}">
                <a16:creationId xmlns:a16="http://schemas.microsoft.com/office/drawing/2014/main" id="{86B04026-4A71-1840-1350-52CF46C655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2185697"/>
              </p:ext>
            </p:extLst>
          </p:nvPr>
        </p:nvGraphicFramePr>
        <p:xfrm>
          <a:off x="10588533" y="5292000"/>
          <a:ext cx="722221" cy="6232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457200" imgH="393480" progId="Equation.DSMT4">
                  <p:embed/>
                </p:oleObj>
              </mc:Choice>
              <mc:Fallback>
                <p:oleObj name="Equation" r:id="rId11" imgW="45720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588533" y="5292000"/>
                        <a:ext cx="722221" cy="6232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2" name="直接箭头连接符 121">
            <a:extLst>
              <a:ext uri="{FF2B5EF4-FFF2-40B4-BE49-F238E27FC236}">
                <a16:creationId xmlns:a16="http://schemas.microsoft.com/office/drawing/2014/main" id="{15CAA37A-F430-5F50-63EF-F87CCFD6D1D2}"/>
              </a:ext>
            </a:extLst>
          </p:cNvPr>
          <p:cNvCxnSpPr>
            <a:cxnSpLocks/>
          </p:cNvCxnSpPr>
          <p:nvPr/>
        </p:nvCxnSpPr>
        <p:spPr>
          <a:xfrm flipH="1">
            <a:off x="10099556" y="5904000"/>
            <a:ext cx="1584000" cy="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!!文本框 3">
            <a:extLst>
              <a:ext uri="{FF2B5EF4-FFF2-40B4-BE49-F238E27FC236}">
                <a16:creationId xmlns:a16="http://schemas.microsoft.com/office/drawing/2014/main" id="{0792B058-8964-6114-6FCB-636A94463A2E}"/>
              </a:ext>
            </a:extLst>
          </p:cNvPr>
          <p:cNvSpPr txBox="1"/>
          <p:nvPr/>
        </p:nvSpPr>
        <p:spPr>
          <a:xfrm>
            <a:off x="10316550" y="5887009"/>
            <a:ext cx="1266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Located</a:t>
            </a:r>
          </a:p>
        </p:txBody>
      </p:sp>
    </p:spTree>
    <p:extLst>
      <p:ext uri="{BB962C8B-B14F-4D97-AF65-F5344CB8AC3E}">
        <p14:creationId xmlns:p14="http://schemas.microsoft.com/office/powerpoint/2010/main" val="4230437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2DE8D-549D-EE37-3C9C-79201F3DB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970B682E-A53D-FB80-F37F-523D51578B35}"/>
              </a:ext>
            </a:extLst>
          </p:cNvPr>
          <p:cNvCxnSpPr/>
          <p:nvPr/>
        </p:nvCxnSpPr>
        <p:spPr>
          <a:xfrm>
            <a:off x="360000" y="957585"/>
            <a:ext cx="11520000" cy="0"/>
          </a:xfrm>
          <a:prstGeom prst="line">
            <a:avLst/>
          </a:prstGeom>
          <a:ln w="9525">
            <a:solidFill>
              <a:schemeClr val="accent1">
                <a:alpha val="6620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D750886-F390-A362-1139-097DFBE6A745}"/>
              </a:ext>
            </a:extLst>
          </p:cNvPr>
          <p:cNvSpPr/>
          <p:nvPr/>
        </p:nvSpPr>
        <p:spPr>
          <a:xfrm>
            <a:off x="468000" y="403200"/>
            <a:ext cx="72000" cy="432000"/>
          </a:xfrm>
          <a:prstGeom prst="rect">
            <a:avLst/>
          </a:prstGeom>
          <a:solidFill>
            <a:srgbClr val="F28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E093B9-533E-8681-89CB-0544F857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CEF93-EE0A-D443-9682-CB35D4BF8C92}" type="slidenum">
              <a:rPr kumimoji="1" lang="zh-CN" altLang="en-US" smtClean="0"/>
              <a:t>9</a:t>
            </a:fld>
            <a:endParaRPr kumimoji="1" lang="zh-CN" altLang="en-US"/>
          </a:p>
        </p:txBody>
      </p:sp>
      <p:pic>
        <p:nvPicPr>
          <p:cNvPr id="6" name="!!Picture 2">
            <a:extLst>
              <a:ext uri="{FF2B5EF4-FFF2-40B4-BE49-F238E27FC236}">
                <a16:creationId xmlns:a16="http://schemas.microsoft.com/office/drawing/2014/main" id="{AB384CE1-8066-1459-3297-7686B40E5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929617" y="290208"/>
            <a:ext cx="1673943" cy="5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892ED78-10D4-303E-BFD4-3A04D078A731}"/>
              </a:ext>
            </a:extLst>
          </p:cNvPr>
          <p:cNvSpPr txBox="1"/>
          <p:nvPr/>
        </p:nvSpPr>
        <p:spPr>
          <a:xfrm>
            <a:off x="540000" y="360000"/>
            <a:ext cx="6271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Haldane Model</a:t>
            </a:r>
          </a:p>
        </p:txBody>
      </p:sp>
      <p:sp>
        <p:nvSpPr>
          <p:cNvPr id="8" name="!!文本框 3">
            <a:extLst>
              <a:ext uri="{FF2B5EF4-FFF2-40B4-BE49-F238E27FC236}">
                <a16:creationId xmlns:a16="http://schemas.microsoft.com/office/drawing/2014/main" id="{73CFCA43-0E77-E5EE-EFC4-FE72F43D3EC1}"/>
              </a:ext>
            </a:extLst>
          </p:cNvPr>
          <p:cNvSpPr txBox="1"/>
          <p:nvPr/>
        </p:nvSpPr>
        <p:spPr>
          <a:xfrm>
            <a:off x="648000" y="1044000"/>
            <a:ext cx="40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Graphene</a:t>
            </a:r>
          </a:p>
        </p:txBody>
      </p:sp>
      <p:grpSp>
        <p:nvGrpSpPr>
          <p:cNvPr id="115" name="组合 114">
            <a:extLst>
              <a:ext uri="{FF2B5EF4-FFF2-40B4-BE49-F238E27FC236}">
                <a16:creationId xmlns:a16="http://schemas.microsoft.com/office/drawing/2014/main" id="{F9FD3073-6AE9-FCA2-1E2B-3D1A7E74CF5E}"/>
              </a:ext>
            </a:extLst>
          </p:cNvPr>
          <p:cNvGrpSpPr/>
          <p:nvPr/>
        </p:nvGrpSpPr>
        <p:grpSpPr>
          <a:xfrm>
            <a:off x="684000" y="1800000"/>
            <a:ext cx="8712000" cy="4320000"/>
            <a:chOff x="756000" y="1620000"/>
            <a:chExt cx="8712000" cy="4320000"/>
          </a:xfrm>
        </p:grpSpPr>
        <p:grpSp>
          <p:nvGrpSpPr>
            <p:cNvPr id="105" name="组合 104">
              <a:extLst>
                <a:ext uri="{FF2B5EF4-FFF2-40B4-BE49-F238E27FC236}">
                  <a16:creationId xmlns:a16="http://schemas.microsoft.com/office/drawing/2014/main" id="{C379B0D7-F5AA-BD7C-ABA5-8D8477092C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6000" y="1620000"/>
              <a:ext cx="4536000" cy="4320000"/>
              <a:chOff x="915838" y="1652415"/>
              <a:chExt cx="4536000" cy="4320000"/>
            </a:xfrm>
          </p:grpSpPr>
          <p:pic>
            <p:nvPicPr>
              <p:cNvPr id="19" name="图片 18">
                <a:extLst>
                  <a:ext uri="{FF2B5EF4-FFF2-40B4-BE49-F238E27FC236}">
                    <a16:creationId xmlns:a16="http://schemas.microsoft.com/office/drawing/2014/main" id="{42CDD57A-5999-FA8A-52D9-119C60E466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5838" y="1652415"/>
                <a:ext cx="4536000" cy="4320000"/>
              </a:xfrm>
              <a:prstGeom prst="rect">
                <a:avLst/>
              </a:prstGeom>
            </p:spPr>
          </p:pic>
          <p:pic>
            <p:nvPicPr>
              <p:cNvPr id="18" name="图片 17">
                <a:extLst>
                  <a:ext uri="{FF2B5EF4-FFF2-40B4-BE49-F238E27FC236}">
                    <a16:creationId xmlns:a16="http://schemas.microsoft.com/office/drawing/2014/main" id="{043F684F-904B-3AE5-D8C8-F683854391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4037038" y="2008815"/>
                <a:ext cx="907202" cy="864000"/>
              </a:xfrm>
              <a:prstGeom prst="rect">
                <a:avLst/>
              </a:prstGeom>
            </p:spPr>
          </p:pic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B6B78CA7-2249-71FF-E500-8F416CA09CD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32000" y="1620000"/>
              <a:ext cx="4536000" cy="4320000"/>
              <a:chOff x="4693920" y="1651176"/>
              <a:chExt cx="4536000" cy="4320000"/>
            </a:xfrm>
          </p:grpSpPr>
          <p:pic>
            <p:nvPicPr>
              <p:cNvPr id="24" name="图片 23">
                <a:extLst>
                  <a:ext uri="{FF2B5EF4-FFF2-40B4-BE49-F238E27FC236}">
                    <a16:creationId xmlns:a16="http://schemas.microsoft.com/office/drawing/2014/main" id="{ABDC9566-B73E-27E6-D1AF-7F1DE8BF84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93920" y="1651176"/>
                <a:ext cx="4536000" cy="4320000"/>
              </a:xfrm>
              <a:prstGeom prst="rect">
                <a:avLst/>
              </a:prstGeom>
            </p:spPr>
          </p:pic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B23C2DF7-B0FA-BFA8-71B5-A361904DC2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rcRect/>
              <a:stretch/>
            </p:blipFill>
            <p:spPr>
              <a:xfrm>
                <a:off x="7819082" y="2007847"/>
                <a:ext cx="907200" cy="864000"/>
              </a:xfrm>
              <a:prstGeom prst="rect">
                <a:avLst/>
              </a:prstGeom>
            </p:spPr>
          </p:pic>
        </p:grp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6856B978-95CB-18BE-0A35-216197777DB9}"/>
                </a:ext>
              </a:extLst>
            </p:cNvPr>
            <p:cNvSpPr/>
            <p:nvPr/>
          </p:nvSpPr>
          <p:spPr>
            <a:xfrm>
              <a:off x="3056400" y="5176800"/>
              <a:ext cx="216000" cy="216000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E3FA66B1-ABEF-C13E-9919-E18DDA8DA689}"/>
                </a:ext>
              </a:extLst>
            </p:cNvPr>
            <p:cNvSpPr/>
            <p:nvPr/>
          </p:nvSpPr>
          <p:spPr>
            <a:xfrm>
              <a:off x="5616000" y="3488400"/>
              <a:ext cx="216000" cy="216000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3" name="对象 112">
            <a:extLst>
              <a:ext uri="{FF2B5EF4-FFF2-40B4-BE49-F238E27FC236}">
                <a16:creationId xmlns:a16="http://schemas.microsoft.com/office/drawing/2014/main" id="{210A9CA7-0C65-B186-7816-EECEFA4E5A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0577019"/>
              </p:ext>
            </p:extLst>
          </p:nvPr>
        </p:nvGraphicFramePr>
        <p:xfrm>
          <a:off x="9288000" y="4500000"/>
          <a:ext cx="2554288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2553840" imgH="459720" progId="Equation.AxMath">
                  <p:embed/>
                </p:oleObj>
              </mc:Choice>
              <mc:Fallback>
                <p:oleObj name="AxMath" r:id="rId8" imgW="2553840" imgH="4597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288000" y="4500000"/>
                        <a:ext cx="2554288" cy="46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4" name="!!文本框 3">
            <a:extLst>
              <a:ext uri="{FF2B5EF4-FFF2-40B4-BE49-F238E27FC236}">
                <a16:creationId xmlns:a16="http://schemas.microsoft.com/office/drawing/2014/main" id="{3F5F762B-4740-4BEB-3D5D-74F5D6615D6C}"/>
              </a:ext>
            </a:extLst>
          </p:cNvPr>
          <p:cNvSpPr txBox="1"/>
          <p:nvPr/>
        </p:nvSpPr>
        <p:spPr>
          <a:xfrm>
            <a:off x="8910739" y="3780000"/>
            <a:ext cx="3020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The quantum Langevin equation in expectation value form</a:t>
            </a:r>
          </a:p>
        </p:txBody>
      </p:sp>
      <p:sp>
        <p:nvSpPr>
          <p:cNvPr id="116" name="!!文本框 3">
            <a:extLst>
              <a:ext uri="{FF2B5EF4-FFF2-40B4-BE49-F238E27FC236}">
                <a16:creationId xmlns:a16="http://schemas.microsoft.com/office/drawing/2014/main" id="{6CC5FB1E-6055-B216-7B4B-69E6CD7B69B3}"/>
              </a:ext>
            </a:extLst>
          </p:cNvPr>
          <p:cNvSpPr txBox="1"/>
          <p:nvPr/>
        </p:nvSpPr>
        <p:spPr>
          <a:xfrm>
            <a:off x="8784000" y="2407912"/>
            <a:ext cx="30208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kumimoji="1" lang="en-US" altLang="zh-CN" sz="1400" dirty="0" err="1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Shrödinger</a:t>
            </a:r>
            <a:r>
              <a:rPr kumimoji="1" lang="en-US" altLang="zh-CN" sz="14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equation</a:t>
            </a:r>
          </a:p>
        </p:txBody>
      </p:sp>
      <p:graphicFrame>
        <p:nvGraphicFramePr>
          <p:cNvPr id="117" name="对象 116">
            <a:extLst>
              <a:ext uri="{FF2B5EF4-FFF2-40B4-BE49-F238E27FC236}">
                <a16:creationId xmlns:a16="http://schemas.microsoft.com/office/drawing/2014/main" id="{759EA64B-A05A-9697-F1B2-6B97481C85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6229823"/>
              </p:ext>
            </p:extLst>
          </p:nvPr>
        </p:nvGraphicFramePr>
        <p:xfrm>
          <a:off x="9924421" y="2837600"/>
          <a:ext cx="966788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10" imgW="966600" imgH="416880" progId="Equation.AxMath">
                  <p:embed/>
                </p:oleObj>
              </mc:Choice>
              <mc:Fallback>
                <p:oleObj name="AxMath" r:id="rId10" imgW="966600" imgH="4168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924421" y="2837600"/>
                        <a:ext cx="966788" cy="417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9366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725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498E"/>
      </a:accent1>
      <a:accent2>
        <a:srgbClr val="EF8C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14876</TotalTime>
  <Words>231</Words>
  <Application>Microsoft Office PowerPoint</Application>
  <PresentationFormat>宽屏</PresentationFormat>
  <Paragraphs>99</Paragraphs>
  <Slides>15</Slides>
  <Notes>13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等线 Light</vt:lpstr>
      <vt:lpstr>Arial</vt:lpstr>
      <vt:lpstr>Times New Roman</vt:lpstr>
      <vt:lpstr>Wingdings</vt:lpstr>
      <vt:lpstr>Office 主题​​</vt:lpstr>
      <vt:lpstr>Equation</vt:lpstr>
      <vt:lpstr>AxMath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Bo ZHAO 赵博</cp:lastModifiedBy>
  <cp:revision>39</cp:revision>
  <dcterms:created xsi:type="dcterms:W3CDTF">2023-07-25T07:16:17Z</dcterms:created>
  <dcterms:modified xsi:type="dcterms:W3CDTF">2024-09-20T16:48:31Z</dcterms:modified>
</cp:coreProperties>
</file>

<file path=docProps/thumbnail.jpeg>
</file>